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8"/>
  </p:notesMasterIdLst>
  <p:handoutMasterIdLst>
    <p:handoutMasterId r:id="rId49"/>
  </p:handoutMasterIdLst>
  <p:sldIdLst>
    <p:sldId id="320" r:id="rId2"/>
    <p:sldId id="321" r:id="rId3"/>
    <p:sldId id="322" r:id="rId4"/>
    <p:sldId id="323" r:id="rId5"/>
    <p:sldId id="324" r:id="rId6"/>
    <p:sldId id="292" r:id="rId7"/>
    <p:sldId id="259" r:id="rId8"/>
    <p:sldId id="300" r:id="rId9"/>
    <p:sldId id="266" r:id="rId10"/>
    <p:sldId id="261" r:id="rId11"/>
    <p:sldId id="257" r:id="rId12"/>
    <p:sldId id="268" r:id="rId13"/>
    <p:sldId id="299" r:id="rId14"/>
    <p:sldId id="316" r:id="rId15"/>
    <p:sldId id="294" r:id="rId16"/>
    <p:sldId id="303" r:id="rId17"/>
    <p:sldId id="305" r:id="rId18"/>
    <p:sldId id="318" r:id="rId19"/>
    <p:sldId id="306" r:id="rId20"/>
    <p:sldId id="297" r:id="rId21"/>
    <p:sldId id="262" r:id="rId22"/>
    <p:sldId id="307" r:id="rId23"/>
    <p:sldId id="260" r:id="rId24"/>
    <p:sldId id="310" r:id="rId25"/>
    <p:sldId id="309" r:id="rId26"/>
    <p:sldId id="280" r:id="rId27"/>
    <p:sldId id="269" r:id="rId28"/>
    <p:sldId id="267" r:id="rId29"/>
    <p:sldId id="271" r:id="rId30"/>
    <p:sldId id="273" r:id="rId31"/>
    <p:sldId id="270" r:id="rId32"/>
    <p:sldId id="272" r:id="rId33"/>
    <p:sldId id="274" r:id="rId34"/>
    <p:sldId id="275" r:id="rId35"/>
    <p:sldId id="278" r:id="rId36"/>
    <p:sldId id="281" r:id="rId37"/>
    <p:sldId id="279" r:id="rId38"/>
    <p:sldId id="283" r:id="rId39"/>
    <p:sldId id="284" r:id="rId40"/>
    <p:sldId id="285" r:id="rId41"/>
    <p:sldId id="286" r:id="rId42"/>
    <p:sldId id="287" r:id="rId43"/>
    <p:sldId id="289" r:id="rId44"/>
    <p:sldId id="312" r:id="rId45"/>
    <p:sldId id="313" r:id="rId46"/>
    <p:sldId id="317" r:id="rId47"/>
  </p:sldIdLst>
  <p:sldSz cx="9144000" cy="6858000" type="screen4x3"/>
  <p:notesSz cx="9144000" cy="6858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a:srgbClr val="000000"/>
    <a:srgbClr val="D0D8E8"/>
    <a:srgbClr val="385D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7087" autoAdjust="0"/>
  </p:normalViewPr>
  <p:slideViewPr>
    <p:cSldViewPr>
      <p:cViewPr varScale="1">
        <p:scale>
          <a:sx n="72" d="100"/>
          <a:sy n="72" d="100"/>
        </p:scale>
        <p:origin x="-5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chart>
    <c:view3D>
      <c:rAngAx val="1"/>
    </c:view3D>
    <c:plotArea>
      <c:layout/>
      <c:bar3DChart>
        <c:barDir val="col"/>
        <c:grouping val="clustered"/>
        <c:dLbls/>
        <c:shape val="cylinder"/>
        <c:axId val="116152576"/>
        <c:axId val="71131520"/>
        <c:axId val="0"/>
      </c:bar3DChart>
      <c:catAx>
        <c:axId val="116152576"/>
        <c:scaling>
          <c:orientation val="minMax"/>
        </c:scaling>
        <c:axPos val="b"/>
        <c:tickLblPos val="nextTo"/>
        <c:crossAx val="71131520"/>
        <c:crosses val="autoZero"/>
        <c:auto val="1"/>
        <c:lblAlgn val="ctr"/>
        <c:lblOffset val="100"/>
      </c:catAx>
      <c:valAx>
        <c:axId val="71131520"/>
        <c:scaling>
          <c:orientation val="minMax"/>
        </c:scaling>
        <c:axPos val="l"/>
        <c:majorGridlines/>
        <c:numFmt formatCode="General" sourceLinked="1"/>
        <c:tickLblPos val="nextTo"/>
        <c:crossAx val="116152576"/>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4140F8-9EF1-45BD-B3CB-5A34A9CB79AF}" type="datetimeFigureOut">
              <a:rPr lang="it-IT"/>
              <a:pPr>
                <a:defRPr/>
              </a:pPr>
              <a:t>10/06/2014</a:t>
            </a:fld>
            <a:endParaRPr lang="it-IT"/>
          </a:p>
        </p:txBody>
      </p:sp>
      <p:sp>
        <p:nvSpPr>
          <p:cNvPr id="4" name="Segnaposto piè di pagina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09E4D95-CCEE-4E22-9F6A-1D1B91C1D512}" type="slidenum">
              <a:rPr lang="it-IT"/>
              <a:pPr>
                <a:defRPr/>
              </a:pPr>
              <a:t>‹N›</a:t>
            </a:fld>
            <a:endParaRPr lang="it-IT"/>
          </a:p>
        </p:txBody>
      </p:sp>
    </p:spTree>
    <p:extLst>
      <p:ext uri="{BB962C8B-B14F-4D97-AF65-F5344CB8AC3E}">
        <p14:creationId xmlns:p14="http://schemas.microsoft.com/office/powerpoint/2010/main" xmlns="" val="31136520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ED3BA63-86D5-4089-BE94-5F15D4690404}" type="datetimeFigureOut">
              <a:rPr lang="it-IT"/>
              <a:pPr>
                <a:defRPr/>
              </a:pPr>
              <a:t>10/06/2014</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684E479-2D37-4CD8-B517-607916563E5D}" type="slidenum">
              <a:rPr lang="it-IT"/>
              <a:pPr>
                <a:defRPr/>
              </a:pPr>
              <a:t>‹N›</a:t>
            </a:fld>
            <a:endParaRPr lang="it-IT"/>
          </a:p>
        </p:txBody>
      </p:sp>
    </p:spTree>
    <p:extLst>
      <p:ext uri="{BB962C8B-B14F-4D97-AF65-F5344CB8AC3E}">
        <p14:creationId xmlns:p14="http://schemas.microsoft.com/office/powerpoint/2010/main" xmlns="" val="23586286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p:spPr>
      </p:sp>
      <p:sp>
        <p:nvSpPr>
          <p:cNvPr id="163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26222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bwMode="auto">
          <a:noFill/>
          <a:ln>
            <a:solidFill>
              <a:srgbClr val="000000"/>
            </a:solidFill>
            <a:miter lim="800000"/>
            <a:headEnd/>
            <a:tailEnd/>
          </a:ln>
        </p:spPr>
      </p:sp>
      <p:sp>
        <p:nvSpPr>
          <p:cNvPr id="348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72638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p:cNvSpPr>
            <a:spLocks noGrp="1" noRot="1" noChangeAspec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28320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70545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43414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13565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p:cNvSpPr>
          <p:nvPr>
            <p:ph type="sldImg"/>
          </p:nvPr>
        </p:nvSpPr>
        <p:spPr bwMode="auto">
          <a:noFill/>
          <a:ln>
            <a:solidFill>
              <a:srgbClr val="000000"/>
            </a:solidFill>
            <a:miter lim="800000"/>
            <a:headEnd/>
            <a:tailEnd/>
          </a:ln>
        </p:spPr>
      </p:sp>
      <p:sp>
        <p:nvSpPr>
          <p:cNvPr id="450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54533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46826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73632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391272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70517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00667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p:spPr>
      </p:sp>
      <p:sp>
        <p:nvSpPr>
          <p:cNvPr id="614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9930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noFill/>
          <a:ln>
            <a:solidFill>
              <a:srgbClr val="000000"/>
            </a:solidFill>
            <a:miter lim="800000"/>
            <a:headEnd/>
            <a:tailEnd/>
          </a:ln>
        </p:spPr>
      </p:sp>
      <p:sp>
        <p:nvSpPr>
          <p:cNvPr id="593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618113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p:spPr>
      </p:sp>
      <p:sp>
        <p:nvSpPr>
          <p:cNvPr id="552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7523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p:spPr>
      </p:sp>
      <p:sp>
        <p:nvSpPr>
          <p:cNvPr id="634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455642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immagine diapositiva 1"/>
          <p:cNvSpPr>
            <a:spLocks noGrp="1" noRot="1" noChangeAspect="1"/>
          </p:cNvSpPr>
          <p:nvPr>
            <p:ph type="sldImg"/>
          </p:nvPr>
        </p:nvSpPr>
        <p:spPr bwMode="auto">
          <a:noFill/>
          <a:ln>
            <a:solidFill>
              <a:srgbClr val="000000"/>
            </a:solidFill>
            <a:miter lim="800000"/>
            <a:headEnd/>
            <a:tailEnd/>
          </a:ln>
        </p:spPr>
      </p:sp>
      <p:sp>
        <p:nvSpPr>
          <p:cNvPr id="6553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557309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immagine diapositiva 1"/>
          <p:cNvSpPr>
            <a:spLocks noGrp="1" noRot="1" noChangeAspect="1"/>
          </p:cNvSpPr>
          <p:nvPr>
            <p:ph type="sldImg"/>
          </p:nvPr>
        </p:nvSpPr>
        <p:spPr bwMode="auto">
          <a:noFill/>
          <a:ln>
            <a:solidFill>
              <a:srgbClr val="000000"/>
            </a:solidFill>
            <a:miter lim="800000"/>
            <a:headEnd/>
            <a:tailEnd/>
          </a:ln>
        </p:spPr>
      </p:sp>
      <p:sp>
        <p:nvSpPr>
          <p:cNvPr id="675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68511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egnaposto immagine diapositiva 1"/>
          <p:cNvSpPr>
            <a:spLocks noGrp="1" noRot="1" noChangeAspect="1"/>
          </p:cNvSpPr>
          <p:nvPr>
            <p:ph type="sldImg"/>
          </p:nvPr>
        </p:nvSpPr>
        <p:spPr bwMode="auto">
          <a:noFill/>
          <a:ln>
            <a:solidFill>
              <a:srgbClr val="000000"/>
            </a:solidFill>
            <a:miter lim="800000"/>
            <a:headEnd/>
            <a:tailEnd/>
          </a:ln>
        </p:spPr>
      </p:sp>
      <p:sp>
        <p:nvSpPr>
          <p:cNvPr id="716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Tree>
    <p:extLst>
      <p:ext uri="{BB962C8B-B14F-4D97-AF65-F5344CB8AC3E}">
        <p14:creationId xmlns:p14="http://schemas.microsoft.com/office/powerpoint/2010/main" xmlns="" val="84629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p:cNvSpPr>
            <a:spLocks noGrp="1" noRot="1" noChangeAspect="1"/>
          </p:cNvSpPr>
          <p:nvPr>
            <p:ph type="sldImg"/>
          </p:nvPr>
        </p:nvSpPr>
        <p:spPr bwMode="auto">
          <a:noFill/>
          <a:ln>
            <a:solidFill>
              <a:srgbClr val="000000"/>
            </a:solidFill>
            <a:miter lim="800000"/>
            <a:headEnd/>
            <a:tailEnd/>
          </a:ln>
        </p:spPr>
      </p:sp>
      <p:sp>
        <p:nvSpPr>
          <p:cNvPr id="696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66427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p:cNvSpPr>
          <p:nvPr>
            <p:ph type="sldImg"/>
          </p:nvPr>
        </p:nvSpPr>
        <p:spPr bwMode="auto">
          <a:noFill/>
          <a:ln>
            <a:solidFill>
              <a:srgbClr val="000000"/>
            </a:solidFill>
            <a:miter lim="800000"/>
            <a:headEnd/>
            <a:tailEnd/>
          </a:ln>
        </p:spPr>
      </p:sp>
      <p:sp>
        <p:nvSpPr>
          <p:cNvPr id="737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69518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immagine diapositiva 1"/>
          <p:cNvSpPr>
            <a:spLocks noGrp="1" noRot="1" noChangeAspect="1"/>
          </p:cNvSpPr>
          <p:nvPr>
            <p:ph type="sldImg"/>
          </p:nvPr>
        </p:nvSpPr>
        <p:spPr bwMode="auto">
          <a:noFill/>
          <a:ln>
            <a:solidFill>
              <a:srgbClr val="000000"/>
            </a:solidFill>
            <a:miter lim="800000"/>
            <a:headEnd/>
            <a:tailEnd/>
          </a:ln>
        </p:spPr>
      </p:sp>
      <p:sp>
        <p:nvSpPr>
          <p:cNvPr id="757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2051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83475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674691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egnaposto immagine diapositiva 1"/>
          <p:cNvSpPr>
            <a:spLocks noGrp="1" noRot="1" noChangeAspect="1"/>
          </p:cNvSpPr>
          <p:nvPr>
            <p:ph type="sldImg"/>
          </p:nvPr>
        </p:nvSpPr>
        <p:spPr bwMode="auto">
          <a:noFill/>
          <a:ln>
            <a:solidFill>
              <a:srgbClr val="000000"/>
            </a:solidFill>
            <a:miter lim="800000"/>
            <a:headEnd/>
            <a:tailEnd/>
          </a:ln>
        </p:spPr>
      </p:sp>
      <p:sp>
        <p:nvSpPr>
          <p:cNvPr id="798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367025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egnaposto immagine diapositiva 1"/>
          <p:cNvSpPr>
            <a:spLocks noGrp="1" noRot="1" noChangeAspect="1"/>
          </p:cNvSpPr>
          <p:nvPr>
            <p:ph type="sldImg"/>
          </p:nvPr>
        </p:nvSpPr>
        <p:spPr bwMode="auto">
          <a:noFill/>
          <a:ln>
            <a:solidFill>
              <a:srgbClr val="000000"/>
            </a:solidFill>
            <a:miter lim="800000"/>
            <a:headEnd/>
            <a:tailEnd/>
          </a:ln>
        </p:spPr>
      </p:sp>
      <p:sp>
        <p:nvSpPr>
          <p:cNvPr id="819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464094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immagine diapositiva 1"/>
          <p:cNvSpPr>
            <a:spLocks noGrp="1" noRot="1" noChangeAspect="1"/>
          </p:cNvSpPr>
          <p:nvPr>
            <p:ph type="sldImg"/>
          </p:nvPr>
        </p:nvSpPr>
        <p:spPr bwMode="auto">
          <a:noFill/>
          <a:ln>
            <a:solidFill>
              <a:srgbClr val="000000"/>
            </a:solidFill>
            <a:miter lim="800000"/>
            <a:headEnd/>
            <a:tailEnd/>
          </a:ln>
        </p:spPr>
      </p:sp>
      <p:sp>
        <p:nvSpPr>
          <p:cNvPr id="839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438243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immagine diapositiva 1"/>
          <p:cNvSpPr>
            <a:spLocks noGrp="1" noRot="1" noChangeAspect="1"/>
          </p:cNvSpPr>
          <p:nvPr>
            <p:ph type="sldImg"/>
          </p:nvPr>
        </p:nvSpPr>
        <p:spPr bwMode="auto">
          <a:noFill/>
          <a:ln>
            <a:solidFill>
              <a:srgbClr val="000000"/>
            </a:solidFill>
            <a:miter lim="800000"/>
            <a:headEnd/>
            <a:tailEnd/>
          </a:ln>
        </p:spPr>
      </p:sp>
      <p:sp>
        <p:nvSpPr>
          <p:cNvPr id="8601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520212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egnaposto immagine diapositiva 1"/>
          <p:cNvSpPr>
            <a:spLocks noGrp="1" noRot="1" noChangeAspect="1"/>
          </p:cNvSpPr>
          <p:nvPr>
            <p:ph type="sldImg"/>
          </p:nvPr>
        </p:nvSpPr>
        <p:spPr bwMode="auto">
          <a:noFill/>
          <a:ln>
            <a:solidFill>
              <a:srgbClr val="000000"/>
            </a:solidFill>
            <a:miter lim="800000"/>
            <a:headEnd/>
            <a:tailEnd/>
          </a:ln>
        </p:spPr>
      </p:sp>
      <p:sp>
        <p:nvSpPr>
          <p:cNvPr id="880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548894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egnaposto immagine diapositiva 1"/>
          <p:cNvSpPr>
            <a:spLocks noGrp="1" noRot="1" noChangeAspect="1"/>
          </p:cNvSpPr>
          <p:nvPr>
            <p:ph type="sldImg"/>
          </p:nvPr>
        </p:nvSpPr>
        <p:spPr bwMode="auto">
          <a:noFill/>
          <a:ln>
            <a:solidFill>
              <a:srgbClr val="000000"/>
            </a:solidFill>
            <a:miter lim="800000"/>
            <a:headEnd/>
            <a:tailEnd/>
          </a:ln>
        </p:spPr>
      </p:sp>
      <p:sp>
        <p:nvSpPr>
          <p:cNvPr id="901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3160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egnaposto immagine diapositiva 1"/>
          <p:cNvSpPr>
            <a:spLocks noGrp="1" noRot="1" noChangeAspect="1"/>
          </p:cNvSpPr>
          <p:nvPr>
            <p:ph type="sldImg"/>
          </p:nvPr>
        </p:nvSpPr>
        <p:spPr bwMode="auto">
          <a:noFill/>
          <a:ln>
            <a:solidFill>
              <a:srgbClr val="000000"/>
            </a:solidFill>
            <a:miter lim="800000"/>
            <a:headEnd/>
            <a:tailEnd/>
          </a:ln>
        </p:spPr>
      </p:sp>
      <p:sp>
        <p:nvSpPr>
          <p:cNvPr id="921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608320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egnaposto immagine diapositiva 1"/>
          <p:cNvSpPr>
            <a:spLocks noGrp="1" noRot="1" noChangeAspect="1"/>
          </p:cNvSpPr>
          <p:nvPr>
            <p:ph type="sldImg"/>
          </p:nvPr>
        </p:nvSpPr>
        <p:spPr bwMode="auto">
          <a:noFill/>
          <a:ln>
            <a:solidFill>
              <a:srgbClr val="000000"/>
            </a:solidFill>
            <a:miter lim="800000"/>
            <a:headEnd/>
            <a:tailEnd/>
          </a:ln>
        </p:spPr>
      </p:sp>
      <p:sp>
        <p:nvSpPr>
          <p:cNvPr id="942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689452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06616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469483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egnaposto immagine diapositiva 1"/>
          <p:cNvSpPr>
            <a:spLocks noGrp="1" noRot="1" noChangeAspect="1"/>
          </p:cNvSpPr>
          <p:nvPr>
            <p:ph type="sldImg"/>
          </p:nvPr>
        </p:nvSpPr>
        <p:spPr bwMode="auto">
          <a:noFill/>
          <a:ln>
            <a:solidFill>
              <a:srgbClr val="000000"/>
            </a:solidFill>
            <a:miter lim="800000"/>
            <a:headEnd/>
            <a:tailEnd/>
          </a:ln>
        </p:spPr>
      </p:sp>
      <p:sp>
        <p:nvSpPr>
          <p:cNvPr id="983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063106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immagine diapositiva 1"/>
          <p:cNvSpPr>
            <a:spLocks noGrp="1" noRot="1" noChangeAspect="1"/>
          </p:cNvSpPr>
          <p:nvPr>
            <p:ph type="sldImg"/>
          </p:nvPr>
        </p:nvSpPr>
        <p:spPr bwMode="auto">
          <a:noFill/>
          <a:ln>
            <a:solidFill>
              <a:srgbClr val="000000"/>
            </a:solidFill>
            <a:miter lim="800000"/>
            <a:headEnd/>
            <a:tailEnd/>
          </a:ln>
        </p:spPr>
      </p:sp>
      <p:sp>
        <p:nvSpPr>
          <p:cNvPr id="1003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2859166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egnaposto immagine diapositiva 1"/>
          <p:cNvSpPr>
            <a:spLocks noGrp="1" noRot="1" noChangeAspect="1"/>
          </p:cNvSpPr>
          <p:nvPr>
            <p:ph type="sldImg"/>
          </p:nvPr>
        </p:nvSpPr>
        <p:spPr bwMode="auto">
          <a:noFill/>
          <a:ln>
            <a:solidFill>
              <a:srgbClr val="000000"/>
            </a:solidFill>
            <a:miter lim="800000"/>
            <a:headEnd/>
            <a:tailEnd/>
          </a:ln>
        </p:spPr>
      </p:sp>
      <p:sp>
        <p:nvSpPr>
          <p:cNvPr id="1024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67507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426839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68040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p:cNvSpPr>
            <a:spLocks noGrp="1" noRot="1" noChangeAspect="1"/>
          </p:cNvSpPr>
          <p:nvPr>
            <p:ph type="sldImg"/>
          </p:nvPr>
        </p:nvSpPr>
        <p:spPr bwMode="auto">
          <a:noFill/>
          <a:ln>
            <a:solidFill>
              <a:srgbClr val="000000"/>
            </a:solidFill>
            <a:miter lim="800000"/>
            <a:headEnd/>
            <a:tailEnd/>
          </a:ln>
        </p:spPr>
      </p:sp>
      <p:sp>
        <p:nvSpPr>
          <p:cNvPr id="2867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388956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14477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xmlns="" val="85627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64936B1-C50E-4680-9490-D7CA0EE0DE48}" type="datetime1">
              <a:rPr lang="it-IT" smtClean="0"/>
              <a:pPr>
                <a:defRPr/>
              </a:pPr>
              <a:t>10/06/2014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FEAB7E4-F4E2-4509-92DD-6F12FDE86BF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348AF6A-6AC9-41E3-BE16-EDD962FC5D02}" type="datetime1">
              <a:rPr lang="it-IT" smtClean="0"/>
              <a:pPr>
                <a:defRPr/>
              </a:pPr>
              <a:t>10/06/2014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9CE4D03-3FCF-4AA7-8418-B3D1EB745AA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4DB376F-9F64-4080-B42A-14D2D72FB271}" type="datetime1">
              <a:rPr lang="it-IT" smtClean="0"/>
              <a:pPr>
                <a:defRPr/>
              </a:pPr>
              <a:t>10/06/2014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CB7EC0F-8E3B-4541-AC7D-D6E4B2E692F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9BB4B3-9E77-4D8F-AC65-DCCEEED8345F}" type="datetime1">
              <a:rPr lang="it-IT" smtClean="0"/>
              <a:pPr>
                <a:defRPr/>
              </a:pPr>
              <a:t>10/06/2014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0068B2F-F127-493E-A66F-BFE34E56B33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7EB40FE-F9AC-406E-A724-C6640621A382}" type="datetime1">
              <a:rPr lang="it-IT" smtClean="0"/>
              <a:pPr>
                <a:defRPr/>
              </a:pPr>
              <a:t>10/06/2014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8477A24-4EA9-42D4-9E52-18F9F007794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C103AFC-16E7-46C3-9FD9-C9B8BEEAE2C4}" type="datetime1">
              <a:rPr lang="it-IT" smtClean="0"/>
              <a:pPr>
                <a:defRPr/>
              </a:pPr>
              <a:t>10/06/2014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A38986-8357-438D-9D8C-874E0DB3728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5929E3A-FC3D-4E35-8B65-DA3F8CD8009D}" type="datetime1">
              <a:rPr lang="it-IT" smtClean="0"/>
              <a:pPr>
                <a:defRPr/>
              </a:pPr>
              <a:t>10/06/2014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7E46EAE-34D6-49D3-8808-AE6C6A7D919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873D3FB-594A-41D2-A267-40E1859A3C88}" type="datetime1">
              <a:rPr lang="it-IT" smtClean="0"/>
              <a:pPr>
                <a:defRPr/>
              </a:pPr>
              <a:t>10/06/2014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503DA5B-9BD3-4C29-9393-0CFAF3972836}"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1E9130E-49AC-49D6-9E55-2FACB5F6A4F0}" type="datetime1">
              <a:rPr lang="it-IT" smtClean="0"/>
              <a:pPr>
                <a:defRPr/>
              </a:pPr>
              <a:t>10/06/2014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4E56456-AD37-4987-9D6B-41B5F41C75C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9BFDDEB-6A71-4B1D-B325-56700285F71A}" type="datetime1">
              <a:rPr lang="it-IT" smtClean="0"/>
              <a:pPr>
                <a:defRPr/>
              </a:pPr>
              <a:t>10/06/2014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EDB7277-4BEC-4C3D-892D-C289C5C3E91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7501925-3284-42AD-9A02-87D85424CD82}" type="datetime1">
              <a:rPr lang="it-IT" smtClean="0"/>
              <a:pPr>
                <a:defRPr/>
              </a:pPr>
              <a:t>10/06/2014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C81FFEB-8ED6-4EC1-8A9C-577B2FC01D8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40D1B2A-6026-4A89-A1EB-0618F1762A0A}" type="datetime1">
              <a:rPr lang="it-IT" smtClean="0"/>
              <a:pPr>
                <a:defRPr/>
              </a:pPr>
              <a:t>10/06/2014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D26197-7ACD-47A6-829D-FA9AB3E0BB4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75240" cy="6081712"/>
          </a:xfrm>
        </p:spPr>
        <p:txBody>
          <a:bodyPr/>
          <a:lstStyle/>
          <a:p>
            <a:r>
              <a:rPr lang="it-IT" b="1" i="1" dirty="0">
                <a:solidFill>
                  <a:schemeClr val="accent1"/>
                </a:solidFill>
              </a:rPr>
              <a:t>R</a:t>
            </a:r>
            <a:r>
              <a:rPr lang="it-IT" b="1" i="1" dirty="0" smtClean="0">
                <a:solidFill>
                  <a:schemeClr val="accent1"/>
                </a:solidFill>
              </a:rPr>
              <a:t>iforma del sistema fiscale</a:t>
            </a:r>
            <a:br>
              <a:rPr lang="it-IT" b="1" i="1" dirty="0" smtClean="0">
                <a:solidFill>
                  <a:schemeClr val="accent1"/>
                </a:solidFill>
              </a:rPr>
            </a:br>
            <a:r>
              <a:rPr lang="it-IT" b="1" i="1" dirty="0" smtClean="0">
                <a:solidFill>
                  <a:schemeClr val="accent1"/>
                </a:solidFill>
              </a:rPr>
              <a:t>e drastica riduzione</a:t>
            </a:r>
            <a:br>
              <a:rPr lang="it-IT" b="1" i="1" dirty="0" smtClean="0">
                <a:solidFill>
                  <a:schemeClr val="accent1"/>
                </a:solidFill>
              </a:rPr>
            </a:br>
            <a:r>
              <a:rPr lang="it-IT" b="1" i="1" dirty="0" smtClean="0">
                <a:solidFill>
                  <a:schemeClr val="accent1"/>
                </a:solidFill>
              </a:rPr>
              <a:t>del prelievo con le risorse</a:t>
            </a:r>
            <a:br>
              <a:rPr lang="it-IT" b="1" i="1" dirty="0" smtClean="0">
                <a:solidFill>
                  <a:schemeClr val="accent1"/>
                </a:solidFill>
              </a:rPr>
            </a:br>
            <a:r>
              <a:rPr lang="it-IT" b="1" i="1" dirty="0" smtClean="0">
                <a:solidFill>
                  <a:schemeClr val="accent1"/>
                </a:solidFill>
              </a:rPr>
              <a:t>derivanti dalla lotta all’evasione</a:t>
            </a:r>
            <a:endParaRPr lang="it-IT" b="1" i="1" dirty="0">
              <a:solidFill>
                <a:schemeClr val="accent1"/>
              </a:solidFill>
            </a:endParaRPr>
          </a:p>
        </p:txBody>
      </p:sp>
      <p:sp>
        <p:nvSpPr>
          <p:cNvPr id="4" name="Segnaposto numero diapositiva 3"/>
          <p:cNvSpPr>
            <a:spLocks noGrp="1"/>
          </p:cNvSpPr>
          <p:nvPr>
            <p:ph type="sldNum" sz="quarter" idx="12"/>
          </p:nvPr>
        </p:nvSpPr>
        <p:spPr/>
        <p:txBody>
          <a:bodyPr/>
          <a:lstStyle/>
          <a:p>
            <a:pPr>
              <a:defRPr/>
            </a:pPr>
            <a:fld id="{90068B2F-F127-493E-A66F-BFE34E56B332}" type="slidenum">
              <a:rPr lang="it-IT" smtClean="0"/>
              <a:pPr>
                <a:defRPr/>
              </a:pPr>
              <a:t>1</a:t>
            </a:fld>
            <a:endParaRPr lang="it-IT"/>
          </a:p>
        </p:txBody>
      </p:sp>
    </p:spTree>
    <p:extLst>
      <p:ext uri="{BB962C8B-B14F-4D97-AF65-F5344CB8AC3E}">
        <p14:creationId xmlns:p14="http://schemas.microsoft.com/office/powerpoint/2010/main" xmlns="" val="424446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468313" y="44450"/>
            <a:ext cx="4402137" cy="863600"/>
          </a:xfrm>
        </p:spPr>
        <p:txBody>
          <a:bodyPr/>
          <a:lstStyle/>
          <a:p>
            <a:pPr algn="l" eaLnBrk="1" hangingPunct="1"/>
            <a:r>
              <a:rPr lang="it-IT" sz="2800" smtClean="0"/>
              <a:t>una strategia di riforma …</a:t>
            </a:r>
          </a:p>
        </p:txBody>
      </p:sp>
      <p:sp>
        <p:nvSpPr>
          <p:cNvPr id="6" name="CasellaDiTesto 5"/>
          <p:cNvSpPr txBox="1"/>
          <p:nvPr/>
        </p:nvSpPr>
        <p:spPr>
          <a:xfrm>
            <a:off x="323850" y="2219325"/>
            <a:ext cx="2303463" cy="915988"/>
          </a:xfrm>
          <a:prstGeom prst="rect">
            <a:avLst/>
          </a:prstGeom>
          <a:noFill/>
        </p:spPr>
        <p:txBody>
          <a:bodyPr>
            <a:spAutoFit/>
          </a:bodyPr>
          <a:lstStyle/>
          <a:p>
            <a:pPr fontAlgn="auto">
              <a:spcBef>
                <a:spcPts val="0"/>
              </a:spcBef>
              <a:spcAft>
                <a:spcPts val="0"/>
              </a:spcAft>
              <a:defRPr/>
            </a:pPr>
            <a:r>
              <a:rPr lang="it-IT" dirty="0">
                <a:latin typeface="+mn-lt"/>
              </a:rPr>
              <a:t>Contrasto all’evasione attraverso </a:t>
            </a:r>
            <a:r>
              <a:rPr lang="it-IT" b="1" i="1" dirty="0">
                <a:ln w="11430"/>
                <a:solidFill>
                  <a:srgbClr val="FF0000"/>
                </a:solidFill>
                <a:effectLst>
                  <a:outerShdw blurRad="50800" dist="39000" dir="5460000" algn="tl">
                    <a:srgbClr val="000000">
                      <a:alpha val="38000"/>
                    </a:srgbClr>
                  </a:outerShdw>
                </a:effectLst>
                <a:latin typeface="+mn-lt"/>
              </a:rPr>
              <a:t>interventi mirati</a:t>
            </a:r>
          </a:p>
        </p:txBody>
      </p:sp>
      <p:sp>
        <p:nvSpPr>
          <p:cNvPr id="7" name="CasellaDiTesto 6"/>
          <p:cNvSpPr txBox="1"/>
          <p:nvPr/>
        </p:nvSpPr>
        <p:spPr>
          <a:xfrm>
            <a:off x="6804025" y="3430588"/>
            <a:ext cx="1800225" cy="646112"/>
          </a:xfrm>
          <a:prstGeom prst="rect">
            <a:avLst/>
          </a:prstGeom>
          <a:noFill/>
        </p:spPr>
        <p:txBody>
          <a:bodyPr>
            <a:spAutoFit/>
          </a:bodyPr>
          <a:lstStyle/>
          <a:p>
            <a:pPr fontAlgn="auto">
              <a:spcBef>
                <a:spcPts val="0"/>
              </a:spcBef>
              <a:spcAft>
                <a:spcPts val="0"/>
              </a:spcAft>
              <a:defRPr/>
            </a:pPr>
            <a:r>
              <a:rPr lang="it-IT" b="1" i="1" dirty="0">
                <a:ln w="11430"/>
                <a:solidFill>
                  <a:srgbClr val="FF0000"/>
                </a:solidFill>
                <a:effectLst>
                  <a:outerShdw blurRad="50800" dist="39000" dir="5460000" algn="tl">
                    <a:srgbClr val="000000">
                      <a:alpha val="38000"/>
                    </a:srgbClr>
                  </a:outerShdw>
                </a:effectLst>
                <a:latin typeface="+mn-lt"/>
              </a:rPr>
              <a:t>Recupero</a:t>
            </a:r>
            <a:r>
              <a:rPr lang="it-IT" dirty="0">
                <a:latin typeface="+mn-lt"/>
              </a:rPr>
              <a:t> del gettito evaso</a:t>
            </a:r>
          </a:p>
        </p:txBody>
      </p:sp>
      <p:sp>
        <p:nvSpPr>
          <p:cNvPr id="8" name="CasellaDiTesto 7"/>
          <p:cNvSpPr txBox="1"/>
          <p:nvPr/>
        </p:nvSpPr>
        <p:spPr>
          <a:xfrm>
            <a:off x="6802438" y="2146300"/>
            <a:ext cx="1946275" cy="922338"/>
          </a:xfrm>
          <a:prstGeom prst="rect">
            <a:avLst/>
          </a:prstGeom>
          <a:noFill/>
        </p:spPr>
        <p:txBody>
          <a:bodyPr wrap="none">
            <a:spAutoFit/>
          </a:bodyPr>
          <a:lstStyle/>
          <a:p>
            <a:pPr fontAlgn="auto">
              <a:spcBef>
                <a:spcPts val="0"/>
              </a:spcBef>
              <a:spcAft>
                <a:spcPts val="0"/>
              </a:spcAft>
              <a:defRPr/>
            </a:pPr>
            <a:r>
              <a:rPr lang="it-IT" b="1" i="1" dirty="0">
                <a:ln w="11430"/>
                <a:solidFill>
                  <a:srgbClr val="FF0000"/>
                </a:solidFill>
                <a:effectLst>
                  <a:outerShdw blurRad="50800" dist="39000" dir="5460000" algn="tl">
                    <a:srgbClr val="000000">
                      <a:alpha val="38000"/>
                    </a:srgbClr>
                  </a:outerShdw>
                </a:effectLst>
                <a:latin typeface="+mn-lt"/>
              </a:rPr>
              <a:t>Semplificazione</a:t>
            </a:r>
          </a:p>
          <a:p>
            <a:pPr fontAlgn="auto">
              <a:spcBef>
                <a:spcPts val="0"/>
              </a:spcBef>
              <a:spcAft>
                <a:spcPts val="0"/>
              </a:spcAft>
              <a:defRPr/>
            </a:pPr>
            <a:r>
              <a:rPr lang="it-IT" dirty="0">
                <a:latin typeface="+mn-lt"/>
              </a:rPr>
              <a:t>degli adempimenti</a:t>
            </a:r>
          </a:p>
          <a:p>
            <a:pPr fontAlgn="auto">
              <a:spcBef>
                <a:spcPts val="0"/>
              </a:spcBef>
              <a:spcAft>
                <a:spcPts val="0"/>
              </a:spcAft>
              <a:defRPr/>
            </a:pPr>
            <a:r>
              <a:rPr lang="it-IT" dirty="0">
                <a:latin typeface="+mn-lt"/>
              </a:rPr>
              <a:t>(ove possibile)</a:t>
            </a:r>
          </a:p>
        </p:txBody>
      </p:sp>
      <p:sp>
        <p:nvSpPr>
          <p:cNvPr id="12" name="CasellaDiTesto 11"/>
          <p:cNvSpPr txBox="1"/>
          <p:nvPr/>
        </p:nvSpPr>
        <p:spPr>
          <a:xfrm>
            <a:off x="3563938" y="2349500"/>
            <a:ext cx="2087562" cy="17541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a:spAutoFit/>
          </a:bodyPr>
          <a:lstStyle/>
          <a:p>
            <a:pPr fontAlgn="auto">
              <a:spcBef>
                <a:spcPts val="0"/>
              </a:spcBef>
              <a:spcAft>
                <a:spcPts val="0"/>
              </a:spcAft>
              <a:defRPr/>
            </a:pPr>
            <a:endParaRPr lang="it-IT" i="1" dirty="0">
              <a:latin typeface="+mn-lt"/>
              <a:cs typeface="MV Boli" panose="02000500030200090000" pitchFamily="2" charset="0"/>
            </a:endParaRPr>
          </a:p>
          <a:p>
            <a:pPr fontAlgn="auto">
              <a:spcBef>
                <a:spcPts val="0"/>
              </a:spcBef>
              <a:spcAft>
                <a:spcPts val="0"/>
              </a:spcAft>
              <a:defRPr/>
            </a:pPr>
            <a:endParaRPr lang="it-IT" i="1" dirty="0">
              <a:latin typeface="+mn-lt"/>
              <a:cs typeface="MV Boli" panose="02000500030200090000" pitchFamily="2" charset="0"/>
            </a:endParaRPr>
          </a:p>
          <a:p>
            <a:pPr algn="ctr" fontAlgn="auto">
              <a:spcBef>
                <a:spcPts val="0"/>
              </a:spcBef>
              <a:spcAft>
                <a:spcPts val="0"/>
              </a:spcAft>
              <a:defRPr/>
            </a:pPr>
            <a:r>
              <a:rPr lang="it-IT" i="1" dirty="0">
                <a:latin typeface="+mn-lt"/>
                <a:cs typeface="MV Boli" panose="02000500030200090000" pitchFamily="2" charset="0"/>
              </a:rPr>
              <a:t>Interventi sulla normativa fiscale</a:t>
            </a:r>
          </a:p>
          <a:p>
            <a:pPr fontAlgn="auto">
              <a:spcBef>
                <a:spcPts val="0"/>
              </a:spcBef>
              <a:spcAft>
                <a:spcPts val="0"/>
              </a:spcAft>
              <a:defRPr/>
            </a:pPr>
            <a:endParaRPr lang="it-IT" i="1" dirty="0">
              <a:latin typeface="+mn-lt"/>
              <a:cs typeface="MV Boli" panose="02000500030200090000" pitchFamily="2" charset="0"/>
            </a:endParaRPr>
          </a:p>
          <a:p>
            <a:pPr fontAlgn="auto">
              <a:spcBef>
                <a:spcPts val="0"/>
              </a:spcBef>
              <a:spcAft>
                <a:spcPts val="0"/>
              </a:spcAft>
              <a:defRPr/>
            </a:pPr>
            <a:endParaRPr lang="it-IT" i="1" dirty="0">
              <a:latin typeface="+mn-lt"/>
              <a:cs typeface="MV Boli" panose="02000500030200090000" pitchFamily="2" charset="0"/>
            </a:endParaRPr>
          </a:p>
        </p:txBody>
      </p:sp>
      <p:sp>
        <p:nvSpPr>
          <p:cNvPr id="16" name="CasellaDiTesto 15"/>
          <p:cNvSpPr txBox="1"/>
          <p:nvPr/>
        </p:nvSpPr>
        <p:spPr>
          <a:xfrm>
            <a:off x="6084888" y="4941888"/>
            <a:ext cx="2735262" cy="1190625"/>
          </a:xfrm>
          <a:prstGeom prst="rect">
            <a:avLst/>
          </a:prstGeom>
          <a:noFill/>
        </p:spPr>
        <p:txBody>
          <a:bodyPr>
            <a:spAutoFit/>
          </a:bodyPr>
          <a:lstStyle/>
          <a:p>
            <a:pPr fontAlgn="auto">
              <a:spcBef>
                <a:spcPts val="0"/>
              </a:spcBef>
              <a:spcAft>
                <a:spcPts val="0"/>
              </a:spcAft>
              <a:defRPr/>
            </a:pPr>
            <a:r>
              <a:rPr lang="it-IT" b="1" i="1" dirty="0">
                <a:ln w="11430"/>
                <a:solidFill>
                  <a:srgbClr val="FF0000"/>
                </a:solidFill>
                <a:effectLst>
                  <a:outerShdw blurRad="50800" dist="39000" dir="5460000" algn="tl">
                    <a:srgbClr val="000000">
                      <a:alpha val="38000"/>
                    </a:srgbClr>
                  </a:outerShdw>
                </a:effectLst>
                <a:latin typeface="+mn-lt"/>
              </a:rPr>
              <a:t>Redistribuzione</a:t>
            </a:r>
            <a:r>
              <a:rPr lang="it-IT" dirty="0">
                <a:latin typeface="+mn-lt"/>
              </a:rPr>
              <a:t> del gettito recuperato dall’evasione</a:t>
            </a:r>
          </a:p>
          <a:p>
            <a:pPr fontAlgn="auto">
              <a:spcBef>
                <a:spcPts val="0"/>
              </a:spcBef>
              <a:spcAft>
                <a:spcPts val="0"/>
              </a:spcAft>
              <a:defRPr/>
            </a:pPr>
            <a:r>
              <a:rPr lang="it-IT" dirty="0">
                <a:latin typeface="+mn-lt"/>
              </a:rPr>
              <a:t>per ridurre la pressione fiscale </a:t>
            </a:r>
          </a:p>
        </p:txBody>
      </p:sp>
      <p:sp>
        <p:nvSpPr>
          <p:cNvPr id="25607" name="CasellaDiTesto 16"/>
          <p:cNvSpPr txBox="1">
            <a:spLocks noChangeArrowheads="1"/>
          </p:cNvSpPr>
          <p:nvPr/>
        </p:nvSpPr>
        <p:spPr bwMode="auto">
          <a:xfrm>
            <a:off x="323850" y="1268413"/>
            <a:ext cx="8280400" cy="646112"/>
          </a:xfrm>
          <a:prstGeom prst="rect">
            <a:avLst/>
          </a:prstGeom>
          <a:noFill/>
          <a:ln w="9525">
            <a:noFill/>
            <a:miter lim="800000"/>
            <a:headEnd/>
            <a:tailEnd/>
          </a:ln>
        </p:spPr>
        <p:txBody>
          <a:bodyPr>
            <a:spAutoFit/>
          </a:bodyPr>
          <a:lstStyle/>
          <a:p>
            <a:r>
              <a:rPr lang="it-IT">
                <a:latin typeface="Calibri" pitchFamily="34" charset="0"/>
              </a:rPr>
              <a:t>Le misure di contrasto all’evasione proposte rientrano in una strategia complessiva di riforma del nostro sistema fiscale.</a:t>
            </a:r>
          </a:p>
        </p:txBody>
      </p:sp>
      <p:cxnSp>
        <p:nvCxnSpPr>
          <p:cNvPr id="14" name="Connettore 1 13"/>
          <p:cNvCxnSpPr/>
          <p:nvPr/>
        </p:nvCxnSpPr>
        <p:spPr>
          <a:xfrm>
            <a:off x="468313" y="9810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Freccia a destra 17"/>
          <p:cNvSpPr/>
          <p:nvPr/>
        </p:nvSpPr>
        <p:spPr>
          <a:xfrm>
            <a:off x="2627313" y="2563813"/>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Freccia a destra 18"/>
          <p:cNvSpPr/>
          <p:nvPr/>
        </p:nvSpPr>
        <p:spPr>
          <a:xfrm>
            <a:off x="2627313" y="3787775"/>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Freccia a destra 19"/>
          <p:cNvSpPr/>
          <p:nvPr/>
        </p:nvSpPr>
        <p:spPr>
          <a:xfrm>
            <a:off x="6011863" y="3787775"/>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Freccia a destra 20"/>
          <p:cNvSpPr>
            <a:spLocks noChangeArrowheads="1"/>
          </p:cNvSpPr>
          <p:nvPr/>
        </p:nvSpPr>
        <p:spPr bwMode="auto">
          <a:xfrm rot="5400000">
            <a:off x="7056438" y="4473575"/>
            <a:ext cx="719138" cy="71437"/>
          </a:xfrm>
          <a:prstGeom prst="rightArrow">
            <a:avLst>
              <a:gd name="adj1" fmla="val 50000"/>
              <a:gd name="adj2" fmla="val 213219"/>
            </a:avLst>
          </a:prstGeom>
          <a:solidFill>
            <a:srgbClr val="95B3D7"/>
          </a:solidFill>
          <a:ln w="9525" algn="ctr">
            <a:solidFill>
              <a:srgbClr val="385D8A"/>
            </a:solidFill>
            <a:miter lim="800000"/>
            <a:headEnd/>
            <a:tailEnd/>
          </a:ln>
        </p:spPr>
        <p:txBody>
          <a:bodyPr rot="10800000" vert="eaVert" anchor="ctr"/>
          <a:lstStyle/>
          <a:p>
            <a:pPr algn="ctr" fontAlgn="auto">
              <a:spcBef>
                <a:spcPts val="0"/>
              </a:spcBef>
              <a:spcAft>
                <a:spcPts val="0"/>
              </a:spcAft>
              <a:defRPr/>
            </a:pPr>
            <a:endParaRPr lang="it-IT">
              <a:solidFill>
                <a:schemeClr val="lt1"/>
              </a:solidFill>
              <a:latin typeface="+mn-lt"/>
            </a:endParaRPr>
          </a:p>
        </p:txBody>
      </p:sp>
      <p:sp>
        <p:nvSpPr>
          <p:cNvPr id="15" name="CasellaDiTesto 14"/>
          <p:cNvSpPr txBox="1"/>
          <p:nvPr/>
        </p:nvSpPr>
        <p:spPr>
          <a:xfrm>
            <a:off x="323528" y="3494087"/>
            <a:ext cx="2304256" cy="646331"/>
          </a:xfrm>
          <a:prstGeom prst="rect">
            <a:avLst/>
          </a:prstGeom>
          <a:noFill/>
        </p:spPr>
        <p:txBody>
          <a:bodyPr>
            <a:spAutoFit/>
          </a:bodyPr>
          <a:lstStyle/>
          <a:p>
            <a:pPr fontAlgn="auto">
              <a:spcBef>
                <a:spcPts val="0"/>
              </a:spcBef>
              <a:spcAft>
                <a:spcPts val="0"/>
              </a:spcAft>
              <a:defRPr/>
            </a:pPr>
            <a:r>
              <a:rPr lang="it-IT" dirty="0">
                <a:latin typeface="+mn-lt"/>
              </a:rPr>
              <a:t>Aggravi fiscali </a:t>
            </a:r>
            <a:r>
              <a:rPr lang="it-IT" b="1" i="1" dirty="0">
                <a:ln w="11430"/>
                <a:solidFill>
                  <a:srgbClr val="FF0000"/>
                </a:solidFill>
                <a:effectLst>
                  <a:outerShdw blurRad="50800" dist="39000" dir="5460000" algn="tl">
                    <a:srgbClr val="000000">
                      <a:alpha val="38000"/>
                    </a:srgbClr>
                  </a:outerShdw>
                </a:effectLst>
                <a:latin typeface="+mn-lt"/>
              </a:rPr>
              <a:t>zero</a:t>
            </a: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it-IT" dirty="0">
                <a:latin typeface="+mn-lt"/>
              </a:rPr>
              <a:t>per</a:t>
            </a:r>
          </a:p>
          <a:p>
            <a:pPr fontAlgn="auto">
              <a:spcBef>
                <a:spcPts val="0"/>
              </a:spcBef>
              <a:spcAft>
                <a:spcPts val="0"/>
              </a:spcAft>
              <a:defRPr/>
            </a:pPr>
            <a:r>
              <a:rPr lang="it-IT" dirty="0">
                <a:latin typeface="+mn-lt"/>
              </a:rPr>
              <a:t>contribuenti in regola</a:t>
            </a:r>
          </a:p>
        </p:txBody>
      </p:sp>
      <p:sp>
        <p:nvSpPr>
          <p:cNvPr id="22" name="Freccia a destra 21"/>
          <p:cNvSpPr/>
          <p:nvPr/>
        </p:nvSpPr>
        <p:spPr>
          <a:xfrm>
            <a:off x="6011863" y="2563813"/>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Segnaposto numero diapositiva 3"/>
          <p:cNvSpPr>
            <a:spLocks noGrp="1"/>
          </p:cNvSpPr>
          <p:nvPr>
            <p:ph type="sldNum" sz="quarter" idx="12"/>
          </p:nvPr>
        </p:nvSpPr>
        <p:spPr>
          <a:xfrm>
            <a:off x="6831013" y="6356350"/>
            <a:ext cx="2133600" cy="365125"/>
          </a:xfrm>
        </p:spPr>
        <p:txBody>
          <a:bodyPr/>
          <a:lstStyle/>
          <a:p>
            <a:pPr>
              <a:defRPr/>
            </a:pPr>
            <a:fld id="{B9BD0711-C59F-46C6-84AB-C9A453BF0613}" type="slidenum">
              <a:rPr lang="it-IT"/>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5"/>
          <p:cNvSpPr txBox="1">
            <a:spLocks noChangeArrowheads="1"/>
          </p:cNvSpPr>
          <p:nvPr/>
        </p:nvSpPr>
        <p:spPr bwMode="auto">
          <a:xfrm>
            <a:off x="539750" y="1196752"/>
            <a:ext cx="8064698" cy="1400383"/>
          </a:xfrm>
          <a:prstGeom prst="rect">
            <a:avLst/>
          </a:prstGeom>
          <a:noFill/>
          <a:ln w="9525">
            <a:noFill/>
            <a:miter lim="800000"/>
            <a:headEnd/>
            <a:tailEnd/>
          </a:ln>
        </p:spPr>
        <p:txBody>
          <a:bodyPr wrap="square">
            <a:spAutoFit/>
          </a:bodyPr>
          <a:lstStyle/>
          <a:p>
            <a:pPr algn="just" fontAlgn="auto">
              <a:spcBef>
                <a:spcPts val="600"/>
              </a:spcBef>
              <a:spcAft>
                <a:spcPts val="0"/>
              </a:spcAft>
              <a:defRPr/>
            </a:pPr>
            <a:r>
              <a:rPr lang="it-IT" sz="2000" dirty="0" smtClean="0">
                <a:latin typeface="Calibri" pitchFamily="34" charset="0"/>
              </a:rPr>
              <a:t>Perché cominciare dall’IVA?</a:t>
            </a:r>
          </a:p>
          <a:p>
            <a:pPr algn="just" fontAlgn="auto">
              <a:spcBef>
                <a:spcPts val="600"/>
              </a:spcBef>
              <a:spcAft>
                <a:spcPts val="0"/>
              </a:spcAft>
              <a:defRPr/>
            </a:pPr>
            <a:r>
              <a:rPr lang="it-IT" sz="2000" dirty="0" smtClean="0">
                <a:latin typeface="Calibri" pitchFamily="34" charset="0"/>
              </a:rPr>
              <a:t>Il </a:t>
            </a:r>
            <a:r>
              <a:rPr lang="it-IT" sz="2000" dirty="0">
                <a:latin typeface="Calibri" pitchFamily="34" charset="0"/>
              </a:rPr>
              <a:t>meccanismo di funzionamento dell’’IVA è perfetto per frazionare i versamenti d’imposta in assenza di evasione, ma è particolarmente vulnerabile ad azioni fraudolente</a:t>
            </a:r>
          </a:p>
        </p:txBody>
      </p:sp>
      <p:sp>
        <p:nvSpPr>
          <p:cNvPr id="27650" name="CasellaDiTesto 6"/>
          <p:cNvSpPr txBox="1">
            <a:spLocks noChangeArrowheads="1"/>
          </p:cNvSpPr>
          <p:nvPr/>
        </p:nvSpPr>
        <p:spPr bwMode="auto">
          <a:xfrm>
            <a:off x="539750" y="2996977"/>
            <a:ext cx="3887788" cy="708025"/>
          </a:xfrm>
          <a:prstGeom prst="rect">
            <a:avLst/>
          </a:prstGeom>
          <a:noFill/>
          <a:ln w="9525">
            <a:noFill/>
            <a:miter lim="800000"/>
            <a:headEnd/>
            <a:tailEnd/>
          </a:ln>
        </p:spPr>
        <p:txBody>
          <a:bodyPr>
            <a:spAutoFit/>
          </a:bodyPr>
          <a:lstStyle/>
          <a:p>
            <a:r>
              <a:rPr lang="it-IT" sz="2000" dirty="0">
                <a:latin typeface="Calibri" pitchFamily="34" charset="0"/>
              </a:rPr>
              <a:t>Spesso l’IVA diventa una “fabbrica” di evasione</a:t>
            </a:r>
          </a:p>
        </p:txBody>
      </p:sp>
      <p:graphicFrame>
        <p:nvGraphicFramePr>
          <p:cNvPr id="18" name="Grafico 17"/>
          <p:cNvGraphicFramePr/>
          <p:nvPr/>
        </p:nvGraphicFramePr>
        <p:xfrm>
          <a:off x="6804248" y="1845295"/>
          <a:ext cx="1728192" cy="792088"/>
        </p:xfrm>
        <a:graphic>
          <a:graphicData uri="http://schemas.openxmlformats.org/drawingml/2006/chart">
            <c:chart xmlns:c="http://schemas.openxmlformats.org/drawingml/2006/chart" xmlns:r="http://schemas.openxmlformats.org/officeDocument/2006/relationships" r:id="rId3"/>
          </a:graphicData>
        </a:graphic>
      </p:graphicFrame>
      <p:sp>
        <p:nvSpPr>
          <p:cNvPr id="19" name="CasellaDiTesto 18"/>
          <p:cNvSpPr txBox="1"/>
          <p:nvPr/>
        </p:nvSpPr>
        <p:spPr>
          <a:xfrm>
            <a:off x="5148263" y="2814414"/>
            <a:ext cx="3455987" cy="1077913"/>
          </a:xfrm>
          <a:prstGeom prst="rect">
            <a:avLst/>
          </a:prstGeom>
          <a:noFill/>
          <a:ln>
            <a:solidFill>
              <a:schemeClr val="accent1">
                <a:shade val="50000"/>
              </a:schemeClr>
            </a:solidFill>
          </a:ln>
        </p:spPr>
        <p:txBody>
          <a:bodyPr>
            <a:spAutoFit/>
          </a:bodyPr>
          <a:lstStyle/>
          <a:p>
            <a:pPr algn="just" fontAlgn="auto">
              <a:spcBef>
                <a:spcPts val="0"/>
              </a:spcBef>
              <a:spcAft>
                <a:spcPts val="0"/>
              </a:spcAft>
              <a:defRPr/>
            </a:pPr>
            <a:r>
              <a:rPr lang="it-IT" sz="1600" i="1" dirty="0">
                <a:latin typeface="+mn-lt"/>
                <a:cs typeface="MV Boli" panose="02000500030200090000" pitchFamily="2" charset="0"/>
              </a:rPr>
              <a:t>Ad esempio, con le false fatturazioni l’imposta evasa può diventare maggiore dell’IVA pagata dai consumatori</a:t>
            </a:r>
          </a:p>
        </p:txBody>
      </p:sp>
      <p:sp>
        <p:nvSpPr>
          <p:cNvPr id="27654" name="CasellaDiTesto 8"/>
          <p:cNvSpPr txBox="1">
            <a:spLocks noChangeArrowheads="1"/>
          </p:cNvSpPr>
          <p:nvPr/>
        </p:nvSpPr>
        <p:spPr bwMode="auto">
          <a:xfrm>
            <a:off x="539750" y="5157564"/>
            <a:ext cx="4032250" cy="1016000"/>
          </a:xfrm>
          <a:prstGeom prst="rect">
            <a:avLst/>
          </a:prstGeom>
          <a:noFill/>
          <a:ln w="9525">
            <a:noFill/>
            <a:miter lim="800000"/>
            <a:headEnd/>
            <a:tailEnd/>
          </a:ln>
        </p:spPr>
        <p:txBody>
          <a:bodyPr>
            <a:spAutoFit/>
          </a:bodyPr>
          <a:lstStyle/>
          <a:p>
            <a:r>
              <a:rPr lang="it-IT" sz="2000">
                <a:latin typeface="Calibri" pitchFamily="34" charset="0"/>
              </a:rPr>
              <a:t>L’evasione di base imponibile IVA induce un minor gettito anche per le imposte sui redditi e l’IRAP</a:t>
            </a:r>
          </a:p>
        </p:txBody>
      </p:sp>
      <p:sp>
        <p:nvSpPr>
          <p:cNvPr id="10" name="CasellaDiTesto 9"/>
          <p:cNvSpPr txBox="1"/>
          <p:nvPr/>
        </p:nvSpPr>
        <p:spPr>
          <a:xfrm>
            <a:off x="5148263" y="5232177"/>
            <a:ext cx="3455987" cy="1077912"/>
          </a:xfrm>
          <a:prstGeom prst="rect">
            <a:avLst/>
          </a:prstGeom>
          <a:noFill/>
          <a:ln>
            <a:solidFill>
              <a:schemeClr val="accent1">
                <a:shade val="50000"/>
              </a:schemeClr>
            </a:solidFill>
          </a:ln>
        </p:spPr>
        <p:txBody>
          <a:bodyPr>
            <a:spAutoFit/>
          </a:bodyPr>
          <a:lstStyle/>
          <a:p>
            <a:pPr algn="just" fontAlgn="auto">
              <a:spcBef>
                <a:spcPts val="0"/>
              </a:spcBef>
              <a:spcAft>
                <a:spcPts val="0"/>
              </a:spcAft>
              <a:defRPr/>
            </a:pPr>
            <a:r>
              <a:rPr lang="it-IT" sz="1600" i="1" dirty="0">
                <a:latin typeface="+mn-lt"/>
                <a:cs typeface="MV Boli" panose="02000500030200090000" pitchFamily="2" charset="0"/>
              </a:rPr>
              <a:t>Ai fini contabili, per le imposte sui redditi e l’IRAP, le cessioni imponibili IVA costituiscono ricavi, mentre gli acquisti rappresentano costi</a:t>
            </a:r>
          </a:p>
        </p:txBody>
      </p:sp>
      <p:cxnSp>
        <p:nvCxnSpPr>
          <p:cNvPr id="12" name="Connettore 1 11"/>
          <p:cNvCxnSpPr/>
          <p:nvPr/>
        </p:nvCxnSpPr>
        <p:spPr>
          <a:xfrm>
            <a:off x="468313" y="9810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657" name="CasellaDiTesto 12"/>
          <p:cNvSpPr txBox="1">
            <a:spLocks noChangeArrowheads="1"/>
          </p:cNvSpPr>
          <p:nvPr/>
        </p:nvSpPr>
        <p:spPr bwMode="auto">
          <a:xfrm>
            <a:off x="539750" y="4089177"/>
            <a:ext cx="3813175" cy="708025"/>
          </a:xfrm>
          <a:prstGeom prst="rect">
            <a:avLst/>
          </a:prstGeom>
          <a:noFill/>
          <a:ln w="9525">
            <a:noFill/>
            <a:miter lim="800000"/>
            <a:headEnd/>
            <a:tailEnd/>
          </a:ln>
        </p:spPr>
        <p:txBody>
          <a:bodyPr>
            <a:spAutoFit/>
          </a:bodyPr>
          <a:lstStyle/>
          <a:p>
            <a:r>
              <a:rPr lang="it-IT" sz="2000">
                <a:latin typeface="Calibri" pitchFamily="34" charset="0"/>
              </a:rPr>
              <a:t>L’evasione IVA produce crediti inesistenti</a:t>
            </a:r>
          </a:p>
        </p:txBody>
      </p:sp>
      <p:sp>
        <p:nvSpPr>
          <p:cNvPr id="14" name="CasellaDiTesto 13"/>
          <p:cNvSpPr txBox="1"/>
          <p:nvPr/>
        </p:nvSpPr>
        <p:spPr>
          <a:xfrm>
            <a:off x="5148263" y="4008214"/>
            <a:ext cx="3455987" cy="1077913"/>
          </a:xfrm>
          <a:prstGeom prst="rect">
            <a:avLst/>
          </a:prstGeom>
          <a:noFill/>
          <a:ln>
            <a:solidFill>
              <a:schemeClr val="accent1">
                <a:shade val="50000"/>
              </a:schemeClr>
            </a:solidFill>
          </a:ln>
        </p:spPr>
        <p:txBody>
          <a:bodyPr>
            <a:spAutoFit/>
          </a:bodyPr>
          <a:lstStyle/>
          <a:p>
            <a:pPr algn="just">
              <a:defRPr/>
            </a:pPr>
            <a:r>
              <a:rPr lang="it-IT" sz="1600" i="1" dirty="0">
                <a:latin typeface="Calibri" pitchFamily="34" charset="0"/>
              </a:rPr>
              <a:t>Il mancato versamento di contributi e ritenute  può essere mascherato attraverso la compensazione con crediti IVA non spettanti</a:t>
            </a:r>
          </a:p>
        </p:txBody>
      </p:sp>
      <p:sp>
        <p:nvSpPr>
          <p:cNvPr id="16" name="Titolo 1"/>
          <p:cNvSpPr txBox="1">
            <a:spLocks/>
          </p:cNvSpPr>
          <p:nvPr/>
        </p:nvSpPr>
        <p:spPr>
          <a:xfrm>
            <a:off x="468313" y="44450"/>
            <a:ext cx="4402137" cy="863600"/>
          </a:xfrm>
          <a:prstGeom prst="rect">
            <a:avLst/>
          </a:prstGeom>
        </p:spPr>
        <p:txBody>
          <a:bodyPr anchor="ctr">
            <a:normAutofit/>
          </a:bodyPr>
          <a:lstStyle/>
          <a:p>
            <a:pPr fontAlgn="auto">
              <a:spcAft>
                <a:spcPts val="0"/>
              </a:spcAft>
              <a:defRPr/>
            </a:pPr>
            <a:r>
              <a:rPr lang="it-IT" sz="2800" dirty="0">
                <a:latin typeface="+mj-lt"/>
                <a:ea typeface="+mj-ea"/>
                <a:cs typeface="+mj-cs"/>
              </a:rPr>
              <a:t>… una strategia di riforma</a:t>
            </a:r>
          </a:p>
        </p:txBody>
      </p:sp>
      <p:sp>
        <p:nvSpPr>
          <p:cNvPr id="3" name="Segnaposto numero diapositiva 2"/>
          <p:cNvSpPr>
            <a:spLocks noGrp="1"/>
          </p:cNvSpPr>
          <p:nvPr>
            <p:ph type="sldNum" sz="quarter" idx="12"/>
          </p:nvPr>
        </p:nvSpPr>
        <p:spPr>
          <a:xfrm>
            <a:off x="6831013" y="6356350"/>
            <a:ext cx="2133600" cy="365125"/>
          </a:xfrm>
        </p:spPr>
        <p:txBody>
          <a:bodyPr/>
          <a:lstStyle/>
          <a:p>
            <a:pPr>
              <a:defRPr/>
            </a:pPr>
            <a:fld id="{AD3B6C6C-1A10-4503-9A31-F61696066E16}" type="slidenum">
              <a:rPr lang="it-IT"/>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8064896" cy="4824536"/>
          </a:xfrm>
        </p:spPr>
        <p:txBody>
          <a:bodyPr rtlCol="0">
            <a:normAutofit/>
          </a:bodyPr>
          <a:lstStyle/>
          <a:p>
            <a:pPr algn="l" eaLnBrk="1" fontAlgn="auto" hangingPunct="1">
              <a:spcAft>
                <a:spcPts val="0"/>
              </a:spcAft>
              <a:defRPr/>
            </a:pPr>
            <a:r>
              <a:rPr lang="it-IT" sz="2400" i="1" kern="10" dirty="0" smtClean="0">
                <a:ln w="9525">
                  <a:solidFill>
                    <a:srgbClr val="243F60"/>
                  </a:solidFill>
                  <a:round/>
                  <a:headEnd/>
                  <a:tailEnd/>
                </a:ln>
                <a:solidFill>
                  <a:schemeClr val="accent1">
                    <a:lumMod val="20000"/>
                    <a:lumOff val="80000"/>
                  </a:schemeClr>
                </a:solidFill>
              </a:rPr>
              <a:t>-   Una strategia di riforma</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solidFill>
              </a:rPr>
              <a:t>-   </a:t>
            </a:r>
            <a:r>
              <a:rPr lang="it-IT" sz="2400" i="1" u="sng"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Come funziona l’IVA </a:t>
            </a: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lumMod val="20000"/>
                    <a:lumOff val="80000"/>
                  </a:schemeClr>
                </a:solidFill>
              </a:rPr>
              <a:t>-   I meccanismi dell’evasione</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Le misure di contrasto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Il recupero di gettito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Una proposta di riforma fiscale</a:t>
            </a:r>
            <a:endParaRPr lang="it-IT" sz="2400" i="1" dirty="0">
              <a:solidFill>
                <a:schemeClr val="accent1">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a:xfrm>
            <a:off x="457200" y="44450"/>
            <a:ext cx="6130925" cy="863600"/>
          </a:xfrm>
        </p:spPr>
        <p:txBody>
          <a:bodyPr/>
          <a:lstStyle/>
          <a:p>
            <a:pPr algn="l" eaLnBrk="1" hangingPunct="1"/>
            <a:r>
              <a:rPr lang="it-IT" sz="2800" smtClean="0"/>
              <a:t>come funziona l’IVA …</a:t>
            </a:r>
          </a:p>
        </p:txBody>
      </p:sp>
      <p:sp>
        <p:nvSpPr>
          <p:cNvPr id="17" name="CasellaDiTesto 16"/>
          <p:cNvSpPr txBox="1"/>
          <p:nvPr/>
        </p:nvSpPr>
        <p:spPr>
          <a:xfrm>
            <a:off x="395536" y="1124397"/>
            <a:ext cx="8078750" cy="5493812"/>
          </a:xfrm>
          <a:prstGeom prst="rect">
            <a:avLst/>
          </a:prstGeom>
          <a:noFill/>
        </p:spPr>
        <p:txBody>
          <a:bodyPr>
            <a:spAutoFit/>
          </a:bodyPr>
          <a:lstStyle/>
          <a:p>
            <a:pPr fontAlgn="auto">
              <a:spcBef>
                <a:spcPts val="0"/>
              </a:spcBef>
              <a:spcAft>
                <a:spcPts val="0"/>
              </a:spcAft>
              <a:defRPr/>
            </a:pPr>
            <a:r>
              <a:rPr lang="it-IT" dirty="0">
                <a:latin typeface="+mn-lt"/>
              </a:rPr>
              <a:t>Sostanzialmente il meccanismo di funzionamento dell’’IVA prevede che:</a:t>
            </a:r>
          </a:p>
          <a:p>
            <a:pPr marL="273050" lvl="1" indent="-273050" algn="just" fontAlgn="auto">
              <a:spcBef>
                <a:spcPts val="600"/>
              </a:spcBef>
              <a:spcAft>
                <a:spcPts val="0"/>
              </a:spcAft>
              <a:buFont typeface="Arial" pitchFamily="34" charset="0"/>
              <a:buChar char="•"/>
              <a:tabLst>
                <a:tab pos="273050" algn="l"/>
              </a:tabLst>
              <a:defRPr/>
            </a:pPr>
            <a:r>
              <a:rPr lang="it-IT" altLang="it-IT" dirty="0">
                <a:latin typeface="+mn-lt"/>
              </a:rPr>
              <a:t>ogni consumatore finale paghi ai propri fornitori l’IVA sul valore del prodotto acquistato;</a:t>
            </a:r>
            <a:endParaRPr lang="it-IT" altLang="it-IT" strike="sngStrike" dirty="0">
              <a:latin typeface="+mn-lt"/>
            </a:endParaRPr>
          </a:p>
          <a:p>
            <a:pPr marL="273050" lvl="1" indent="-273050" algn="just" fontAlgn="auto">
              <a:spcBef>
                <a:spcPts val="600"/>
              </a:spcBef>
              <a:spcAft>
                <a:spcPts val="0"/>
              </a:spcAft>
              <a:buFont typeface="Arial" pitchFamily="34" charset="0"/>
              <a:buChar char="•"/>
              <a:tabLst>
                <a:tab pos="273050" algn="l"/>
              </a:tabLst>
              <a:defRPr/>
            </a:pPr>
            <a:r>
              <a:rPr lang="it-IT" altLang="it-IT" dirty="0">
                <a:latin typeface="+mn-lt"/>
              </a:rPr>
              <a:t>ogni operatore sia debitore verso l’erario dell’IVA pagata dai propri clienti;</a:t>
            </a:r>
          </a:p>
          <a:p>
            <a:pPr marL="273050" lvl="1" indent="-273050" algn="just" fontAlgn="auto">
              <a:spcBef>
                <a:spcPts val="600"/>
              </a:spcBef>
              <a:spcAft>
                <a:spcPts val="0"/>
              </a:spcAft>
              <a:buFont typeface="Arial" pitchFamily="34" charset="0"/>
              <a:buChar char="•"/>
              <a:tabLst>
                <a:tab pos="273050" algn="l"/>
              </a:tabLst>
              <a:defRPr/>
            </a:pPr>
            <a:r>
              <a:rPr lang="it-IT" altLang="it-IT" dirty="0">
                <a:latin typeface="+mn-lt"/>
              </a:rPr>
              <a:t>ogni operatore possa detrarre l’IVA pagata ai propri fornitori.</a:t>
            </a:r>
          </a:p>
          <a:p>
            <a:pPr marL="273050" lvl="1" indent="-273050" algn="just" fontAlgn="auto">
              <a:spcBef>
                <a:spcPts val="600"/>
              </a:spcBef>
              <a:spcAft>
                <a:spcPts val="0"/>
              </a:spcAft>
              <a:buFont typeface="Arial" pitchFamily="34" charset="0"/>
              <a:buChar char="•"/>
              <a:tabLst>
                <a:tab pos="273050" algn="l"/>
              </a:tabLst>
              <a:defRPr/>
            </a:pPr>
            <a:endParaRPr lang="it-IT" altLang="it-IT" dirty="0">
              <a:latin typeface="+mn-lt"/>
            </a:endParaRPr>
          </a:p>
          <a:p>
            <a:pPr marL="273050" lvl="1" indent="-273050" algn="just" fontAlgn="auto">
              <a:spcBef>
                <a:spcPts val="600"/>
              </a:spcBef>
              <a:spcAft>
                <a:spcPts val="0"/>
              </a:spcAft>
              <a:tabLst>
                <a:tab pos="273050" algn="l"/>
              </a:tabLst>
              <a:defRPr/>
            </a:pPr>
            <a:r>
              <a:rPr lang="it-IT" altLang="it-IT" dirty="0">
                <a:latin typeface="+mn-lt"/>
              </a:rPr>
              <a:t>Di conseguenza l’IVA:</a:t>
            </a:r>
          </a:p>
          <a:p>
            <a:pPr marL="273050" lvl="1" indent="-273050" algn="just" fontAlgn="auto">
              <a:spcBef>
                <a:spcPts val="600"/>
              </a:spcBef>
              <a:spcAft>
                <a:spcPts val="0"/>
              </a:spcAft>
              <a:buFont typeface="Arial" pitchFamily="34" charset="0"/>
              <a:buChar char="•"/>
              <a:tabLst>
                <a:tab pos="273050" algn="l"/>
              </a:tabLst>
              <a:defRPr/>
            </a:pPr>
            <a:r>
              <a:rPr lang="it-IT" altLang="it-IT" u="sng" dirty="0">
                <a:latin typeface="+mn-lt"/>
              </a:rPr>
              <a:t>è interamente a carico dei consumatori</a:t>
            </a:r>
            <a:r>
              <a:rPr lang="it-IT" altLang="it-IT" dirty="0">
                <a:latin typeface="+mn-lt"/>
              </a:rPr>
              <a:t> e pertanto l’omessa dichiarazione dell’IVA sulle vendite al consumo finale determina per l’erario la </a:t>
            </a:r>
            <a:r>
              <a:rPr lang="it-IT" altLang="it-IT" u="sng" dirty="0">
                <a:latin typeface="+mn-lt"/>
              </a:rPr>
              <a:t>perdita dell’intera imposta</a:t>
            </a:r>
            <a:r>
              <a:rPr lang="it-IT" altLang="it-IT" dirty="0">
                <a:latin typeface="+mn-lt"/>
              </a:rPr>
              <a:t>;</a:t>
            </a:r>
          </a:p>
          <a:p>
            <a:pPr marL="273050" lvl="1" indent="-273050" algn="just" fontAlgn="auto">
              <a:spcBef>
                <a:spcPts val="600"/>
              </a:spcBef>
              <a:spcAft>
                <a:spcPts val="0"/>
              </a:spcAft>
              <a:buFont typeface="Arial" pitchFamily="34" charset="0"/>
              <a:buChar char="•"/>
              <a:tabLst>
                <a:tab pos="273050" algn="l"/>
              </a:tabLst>
              <a:defRPr/>
            </a:pPr>
            <a:r>
              <a:rPr lang="it-IT" altLang="it-IT" u="sng" dirty="0">
                <a:latin typeface="+mn-lt"/>
              </a:rPr>
              <a:t>è neutrale per gli operatori IVA</a:t>
            </a:r>
            <a:r>
              <a:rPr lang="it-IT" altLang="it-IT" dirty="0">
                <a:latin typeface="+mn-lt"/>
              </a:rPr>
              <a:t> </a:t>
            </a:r>
            <a:r>
              <a:rPr lang="it-IT" altLang="it-IT" dirty="0" smtClean="0">
                <a:latin typeface="+mn-lt"/>
              </a:rPr>
              <a:t>sui quali, di fatto, non grava alcuna imposta perché si </a:t>
            </a:r>
            <a:r>
              <a:rPr lang="it-IT" altLang="it-IT" dirty="0">
                <a:latin typeface="+mn-lt"/>
              </a:rPr>
              <a:t>limitano a versare </a:t>
            </a:r>
            <a:r>
              <a:rPr lang="it-IT" altLang="it-IT" dirty="0" smtClean="0">
                <a:latin typeface="+mn-lt"/>
              </a:rPr>
              <a:t>quella </a:t>
            </a:r>
            <a:r>
              <a:rPr lang="it-IT" altLang="it-IT" dirty="0">
                <a:latin typeface="+mn-lt"/>
              </a:rPr>
              <a:t>pagata dai consumatori, ciascuno per </a:t>
            </a:r>
            <a:r>
              <a:rPr lang="it-IT" altLang="it-IT" dirty="0" smtClean="0">
                <a:latin typeface="+mn-lt"/>
              </a:rPr>
              <a:t>la sola quota relativa al </a:t>
            </a:r>
            <a:r>
              <a:rPr lang="it-IT" altLang="it-IT" dirty="0">
                <a:latin typeface="+mn-lt"/>
              </a:rPr>
              <a:t>proprio “valore aggiunto”.</a:t>
            </a:r>
          </a:p>
          <a:p>
            <a:pPr marL="273050" lvl="1" indent="-273050" algn="just" fontAlgn="auto">
              <a:spcBef>
                <a:spcPts val="600"/>
              </a:spcBef>
              <a:spcAft>
                <a:spcPts val="0"/>
              </a:spcAft>
              <a:buFont typeface="Arial" pitchFamily="34" charset="0"/>
              <a:buChar char="•"/>
              <a:tabLst>
                <a:tab pos="273050" algn="l"/>
              </a:tabLst>
              <a:defRPr/>
            </a:pPr>
            <a:endParaRPr lang="it-IT" altLang="it-IT" dirty="0">
              <a:latin typeface="+mn-lt"/>
            </a:endParaRPr>
          </a:p>
          <a:p>
            <a:pPr marL="0" lvl="1" algn="just" fontAlgn="auto">
              <a:spcBef>
                <a:spcPts val="600"/>
              </a:spcBef>
              <a:spcAft>
                <a:spcPts val="0"/>
              </a:spcAft>
              <a:tabLst>
                <a:tab pos="0" algn="l"/>
              </a:tabLst>
              <a:defRPr/>
            </a:pPr>
            <a:r>
              <a:rPr lang="it-IT" altLang="it-IT" dirty="0">
                <a:latin typeface="+mn-lt"/>
              </a:rPr>
              <a:t>Nella sostanza, quindi, le modalità di applicazione dell’IVA agiscono solo nel </a:t>
            </a:r>
            <a:r>
              <a:rPr lang="it-IT" altLang="it-IT" u="sng" dirty="0">
                <a:latin typeface="+mn-lt"/>
              </a:rPr>
              <a:t>frazionare il versamento dell’imposta</a:t>
            </a:r>
            <a:r>
              <a:rPr lang="it-IT" altLang="it-IT" dirty="0">
                <a:latin typeface="+mn-lt"/>
              </a:rPr>
              <a:t> (che resta tutta a carico dei consumatori) tra i diversi anelli della catena di produzione / trasformazione / vendita.</a:t>
            </a:r>
            <a:endParaRPr lang="it-IT" dirty="0">
              <a:latin typeface="+mn-lt"/>
            </a:endParaRP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egnaposto numero diapositiva 3"/>
          <p:cNvSpPr>
            <a:spLocks noGrp="1"/>
          </p:cNvSpPr>
          <p:nvPr>
            <p:ph type="sldNum" sz="quarter" idx="12"/>
          </p:nvPr>
        </p:nvSpPr>
        <p:spPr>
          <a:xfrm>
            <a:off x="6759575" y="6356350"/>
            <a:ext cx="2133600" cy="365125"/>
          </a:xfrm>
        </p:spPr>
        <p:txBody>
          <a:bodyPr/>
          <a:lstStyle/>
          <a:p>
            <a:pPr>
              <a:defRPr/>
            </a:pPr>
            <a:fld id="{043B74EB-A266-4665-BD03-B9C7ED43DD8A}" type="slidenum">
              <a:rPr lang="it-IT"/>
              <a:pPr>
                <a:defRPr/>
              </a:pPr>
              <a:t>13</a:t>
            </a:fld>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11" descr="k10378654.jpg"/>
          <p:cNvPicPr>
            <a:picLocks noChangeAspect="1"/>
          </p:cNvPicPr>
          <p:nvPr/>
        </p:nvPicPr>
        <p:blipFill>
          <a:blip r:embed="rId3" cstate="print"/>
          <a:srcRect/>
          <a:stretch>
            <a:fillRect/>
          </a:stretch>
        </p:blipFill>
        <p:spPr bwMode="auto">
          <a:xfrm>
            <a:off x="7494588" y="2492896"/>
            <a:ext cx="1008062" cy="862013"/>
          </a:xfrm>
          <a:prstGeom prst="rect">
            <a:avLst/>
          </a:prstGeom>
          <a:noFill/>
          <a:ln w="9525">
            <a:noFill/>
            <a:miter lim="800000"/>
            <a:headEnd/>
            <a:tailEnd/>
          </a:ln>
        </p:spPr>
      </p:pic>
      <p:cxnSp>
        <p:nvCxnSpPr>
          <p:cNvPr id="77" name="Connettore 1 76"/>
          <p:cNvCxnSpPr/>
          <p:nvPr/>
        </p:nvCxnSpPr>
        <p:spPr>
          <a:xfrm>
            <a:off x="1598613" y="3059063"/>
            <a:ext cx="7056437"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1562100" y="2517725"/>
            <a:ext cx="7094538" cy="25400"/>
          </a:xfrm>
          <a:prstGeom prst="line">
            <a:avLst/>
          </a:prstGeom>
        </p:spPr>
        <p:style>
          <a:lnRef idx="1">
            <a:schemeClr val="accent1"/>
          </a:lnRef>
          <a:fillRef idx="0">
            <a:schemeClr val="accent1"/>
          </a:fillRef>
          <a:effectRef idx="0">
            <a:schemeClr val="accent1"/>
          </a:effectRef>
          <a:fontRef idx="minor">
            <a:schemeClr val="tx1"/>
          </a:fontRef>
        </p:style>
      </p:cxnSp>
      <p:sp>
        <p:nvSpPr>
          <p:cNvPr id="33796" name="Titolo 1"/>
          <p:cNvSpPr>
            <a:spLocks noGrp="1"/>
          </p:cNvSpPr>
          <p:nvPr>
            <p:ph type="title"/>
          </p:nvPr>
        </p:nvSpPr>
        <p:spPr>
          <a:xfrm>
            <a:off x="457200" y="44450"/>
            <a:ext cx="6130925" cy="863600"/>
          </a:xfrm>
        </p:spPr>
        <p:txBody>
          <a:bodyPr/>
          <a:lstStyle/>
          <a:p>
            <a:pPr algn="l" eaLnBrk="1" hangingPunct="1"/>
            <a:r>
              <a:rPr lang="it-IT" sz="2800" smtClean="0"/>
              <a:t>… come funziona l’IVA …</a:t>
            </a:r>
          </a:p>
        </p:txBody>
      </p:sp>
      <p:sp>
        <p:nvSpPr>
          <p:cNvPr id="12" name="CasellaDiTesto 175"/>
          <p:cNvSpPr txBox="1">
            <a:spLocks noChangeArrowheads="1"/>
          </p:cNvSpPr>
          <p:nvPr/>
        </p:nvSpPr>
        <p:spPr bwMode="auto">
          <a:xfrm>
            <a:off x="250825" y="3356992"/>
            <a:ext cx="2953023" cy="3276600"/>
          </a:xfrm>
          <a:prstGeom prst="rect">
            <a:avLst/>
          </a:prstGeom>
          <a:noFill/>
          <a:ln>
            <a:solidFill>
              <a:schemeClr val="accent1">
                <a:shade val="50000"/>
              </a:schemeClr>
            </a:solidFill>
          </a:ln>
          <a:extLst/>
        </p:spPr>
        <p:txBody>
          <a:bodyPr wrap="square">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176213" lvl="1" indent="-176213" algn="just" eaLnBrk="1" fontAlgn="auto" hangingPunct="1">
              <a:spcBef>
                <a:spcPts val="600"/>
              </a:spcBef>
              <a:spcAft>
                <a:spcPts val="0"/>
              </a:spcAft>
              <a:buFont typeface="Arial" charset="0"/>
              <a:buNone/>
              <a:tabLst>
                <a:tab pos="176213" algn="l"/>
              </a:tabLst>
              <a:defRPr/>
            </a:pPr>
            <a:r>
              <a:rPr lang="it-IT" altLang="it-IT" sz="1600" i="1" u="sng" dirty="0" smtClean="0"/>
              <a:t>Il produttore</a:t>
            </a:r>
            <a:r>
              <a:rPr lang="it-IT" altLang="it-IT" sz="1600" i="1" dirty="0" smtClean="0"/>
              <a:t>:</a:t>
            </a:r>
          </a:p>
          <a:p>
            <a:pPr marL="176213" lvl="1" indent="-176213" algn="just" eaLnBrk="1" fontAlgn="auto" hangingPunct="1">
              <a:spcBef>
                <a:spcPts val="600"/>
              </a:spcBef>
              <a:spcAft>
                <a:spcPts val="0"/>
              </a:spcAft>
              <a:buFont typeface="Arial" pitchFamily="34" charset="0"/>
              <a:buChar char="•"/>
              <a:tabLst>
                <a:tab pos="176213" algn="l"/>
              </a:tabLst>
              <a:defRPr/>
            </a:pPr>
            <a:r>
              <a:rPr lang="it-IT" altLang="it-IT" sz="1600" i="1" dirty="0" smtClean="0"/>
              <a:t>produce merce per valore 100 e la </a:t>
            </a:r>
            <a:r>
              <a:rPr lang="it-IT" altLang="it-IT" sz="1600" i="1" dirty="0" smtClean="0">
                <a:latin typeface="+mn-lt"/>
              </a:rPr>
              <a:t>vende</a:t>
            </a:r>
            <a:r>
              <a:rPr lang="it-IT" altLang="it-IT" sz="1600" i="1" dirty="0" smtClean="0"/>
              <a:t> a 110, applicando un’IVA pari (per semplicità) al 10%;</a:t>
            </a:r>
          </a:p>
          <a:p>
            <a:pPr marL="176213" lvl="1" indent="-176213" algn="just" eaLnBrk="1" fontAlgn="auto" hangingPunct="1">
              <a:spcBef>
                <a:spcPts val="600"/>
              </a:spcBef>
              <a:spcAft>
                <a:spcPts val="0"/>
              </a:spcAft>
              <a:buFont typeface="Arial" pitchFamily="34" charset="0"/>
              <a:buChar char="•"/>
              <a:tabLst>
                <a:tab pos="176213" algn="l"/>
              </a:tabLst>
              <a:defRPr/>
            </a:pPr>
            <a:r>
              <a:rPr lang="it-IT" altLang="it-IT" sz="1600" i="1" dirty="0" smtClean="0"/>
              <a:t>supponendo che non abbia costi di beni e servizi necessari alla produzione, versa 10 allo Stato, cioè l’IVA applicata al cliente.</a:t>
            </a:r>
          </a:p>
          <a:p>
            <a:pPr marL="0" lvl="1" indent="0" algn="just" eaLnBrk="1" fontAlgn="auto" hangingPunct="1">
              <a:spcBef>
                <a:spcPts val="600"/>
              </a:spcBef>
              <a:spcAft>
                <a:spcPts val="0"/>
              </a:spcAft>
              <a:buFont typeface="Arial" charset="0"/>
              <a:buNone/>
              <a:tabLst>
                <a:tab pos="0" algn="l"/>
              </a:tabLst>
              <a:defRPr/>
            </a:pPr>
            <a:r>
              <a:rPr lang="it-IT" altLang="it-IT" sz="1600" i="1" dirty="0" smtClean="0"/>
              <a:t>Il suo valore aggiunto è pari a 100.</a:t>
            </a:r>
          </a:p>
        </p:txBody>
      </p:sp>
      <p:cxnSp>
        <p:nvCxnSpPr>
          <p:cNvPr id="48" name="Connettore 1 47"/>
          <p:cNvCxnSpPr/>
          <p:nvPr/>
        </p:nvCxnSpPr>
        <p:spPr>
          <a:xfrm>
            <a:off x="468313" y="836712"/>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a:xfrm>
            <a:off x="8604894" y="6303963"/>
            <a:ext cx="503610" cy="365125"/>
          </a:xfrm>
        </p:spPr>
        <p:txBody>
          <a:bodyPr/>
          <a:lstStyle/>
          <a:p>
            <a:pPr>
              <a:defRPr/>
            </a:pPr>
            <a:fld id="{5E60E7F3-B0F8-4429-8447-9FAAE7154A41}" type="slidenum">
              <a:rPr lang="it-IT"/>
              <a:pPr>
                <a:defRPr/>
              </a:pPr>
              <a:t>14</a:t>
            </a:fld>
            <a:endParaRPr lang="it-IT" dirty="0"/>
          </a:p>
        </p:txBody>
      </p:sp>
      <p:sp>
        <p:nvSpPr>
          <p:cNvPr id="54" name="Rettangolo arrotondato 53"/>
          <p:cNvSpPr/>
          <p:nvPr/>
        </p:nvSpPr>
        <p:spPr>
          <a:xfrm>
            <a:off x="3541562" y="2433984"/>
            <a:ext cx="122413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p:txBody>
      </p:sp>
      <p:sp>
        <p:nvSpPr>
          <p:cNvPr id="56" name="Rettangolo arrotondato 55"/>
          <p:cNvSpPr/>
          <p:nvPr/>
        </p:nvSpPr>
        <p:spPr>
          <a:xfrm>
            <a:off x="5774579" y="2433984"/>
            <a:ext cx="1224136"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p:txBody>
      </p:sp>
      <p:sp>
        <p:nvSpPr>
          <p:cNvPr id="57" name="Disco magnetico 56"/>
          <p:cNvSpPr/>
          <p:nvPr/>
        </p:nvSpPr>
        <p:spPr>
          <a:xfrm>
            <a:off x="2965450" y="2922538"/>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60" name="Rettangolo 59"/>
          <p:cNvSpPr/>
          <p:nvPr/>
        </p:nvSpPr>
        <p:spPr>
          <a:xfrm>
            <a:off x="1042988" y="1777950"/>
            <a:ext cx="7561262"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61" name="Connettore 2 60"/>
          <p:cNvCxnSpPr/>
          <p:nvPr/>
        </p:nvCxnSpPr>
        <p:spPr>
          <a:xfrm>
            <a:off x="3324225" y="3067000"/>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flipV="1">
            <a:off x="5414963" y="3067000"/>
            <a:ext cx="360362" cy="1588"/>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a:off x="7040563" y="3076525"/>
            <a:ext cx="431800"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flipH="1">
            <a:off x="2751138" y="2525663"/>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flipH="1">
            <a:off x="4767263" y="2533600"/>
            <a:ext cx="100806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flipH="1" flipV="1">
            <a:off x="7040563" y="2543125"/>
            <a:ext cx="46672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69" name="Rettangolo arrotondato 68"/>
          <p:cNvSpPr/>
          <p:nvPr/>
        </p:nvSpPr>
        <p:spPr>
          <a:xfrm>
            <a:off x="1763688" y="2498278"/>
            <a:ext cx="987077" cy="592212"/>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70" name="Connettore 1 69"/>
          <p:cNvCxnSpPr>
            <a:endCxn id="57" idx="2"/>
          </p:cNvCxnSpPr>
          <p:nvPr/>
        </p:nvCxnSpPr>
        <p:spPr>
          <a:xfrm>
            <a:off x="2749550" y="3067000"/>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812" name="Rettangolo 87"/>
          <p:cNvSpPr>
            <a:spLocks noChangeArrowheads="1"/>
          </p:cNvSpPr>
          <p:nvPr/>
        </p:nvSpPr>
        <p:spPr bwMode="auto">
          <a:xfrm>
            <a:off x="2047875" y="1785888"/>
            <a:ext cx="39370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33813" name="Rettangolo 88"/>
          <p:cNvSpPr>
            <a:spLocks noChangeArrowheads="1"/>
          </p:cNvSpPr>
          <p:nvPr/>
        </p:nvSpPr>
        <p:spPr bwMode="auto">
          <a:xfrm>
            <a:off x="3692525" y="1785888"/>
            <a:ext cx="922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33814" name="Rettangolo 89"/>
          <p:cNvSpPr>
            <a:spLocks noChangeArrowheads="1"/>
          </p:cNvSpPr>
          <p:nvPr/>
        </p:nvSpPr>
        <p:spPr bwMode="auto">
          <a:xfrm>
            <a:off x="5721350" y="1785888"/>
            <a:ext cx="1335088" cy="338137"/>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75" name="Connettore 2 74"/>
          <p:cNvCxnSpPr>
            <a:endCxn id="33812" idx="2"/>
          </p:cNvCxnSpPr>
          <p:nvPr/>
        </p:nvCxnSpPr>
        <p:spPr>
          <a:xfrm flipH="1" flipV="1">
            <a:off x="2244725" y="2124025"/>
            <a:ext cx="1588" cy="382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flipH="1" flipV="1">
            <a:off x="3924300" y="2124025"/>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3817" name="Rettangolo 87"/>
          <p:cNvSpPr>
            <a:spLocks noChangeArrowheads="1"/>
          </p:cNvSpPr>
          <p:nvPr/>
        </p:nvSpPr>
        <p:spPr bwMode="auto">
          <a:xfrm>
            <a:off x="2967038" y="1785888"/>
            <a:ext cx="287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33818" name="Rettangolo 87"/>
          <p:cNvSpPr>
            <a:spLocks noChangeArrowheads="1"/>
          </p:cNvSpPr>
          <p:nvPr/>
        </p:nvSpPr>
        <p:spPr bwMode="auto">
          <a:xfrm>
            <a:off x="5127625" y="1785888"/>
            <a:ext cx="287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81" name="Disco magnetico 80"/>
          <p:cNvSpPr/>
          <p:nvPr/>
        </p:nvSpPr>
        <p:spPr>
          <a:xfrm>
            <a:off x="7847013" y="2887613"/>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2" name="Disco magnetico 81"/>
          <p:cNvSpPr/>
          <p:nvPr/>
        </p:nvSpPr>
        <p:spPr>
          <a:xfrm>
            <a:off x="8016875" y="2714575"/>
            <a:ext cx="360363" cy="21748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3" name="Disco magnetico 82"/>
          <p:cNvSpPr/>
          <p:nvPr/>
        </p:nvSpPr>
        <p:spPr>
          <a:xfrm>
            <a:off x="8215313" y="2901900"/>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4" name="Connettore 1 83"/>
          <p:cNvCxnSpPr/>
          <p:nvPr/>
        </p:nvCxnSpPr>
        <p:spPr>
          <a:xfrm>
            <a:off x="4765675" y="3067000"/>
            <a:ext cx="288925"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823" name="Rettangolo 86"/>
          <p:cNvSpPr>
            <a:spLocks noChangeArrowheads="1"/>
          </p:cNvSpPr>
          <p:nvPr/>
        </p:nvSpPr>
        <p:spPr bwMode="auto">
          <a:xfrm>
            <a:off x="2497138" y="2209750"/>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33824" name="Rettangolo 86"/>
          <p:cNvSpPr>
            <a:spLocks noChangeArrowheads="1"/>
          </p:cNvSpPr>
          <p:nvPr/>
        </p:nvSpPr>
        <p:spPr bwMode="auto">
          <a:xfrm>
            <a:off x="4729163" y="2209750"/>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33825" name="Rettangolo 86"/>
          <p:cNvSpPr>
            <a:spLocks noChangeArrowheads="1"/>
          </p:cNvSpPr>
          <p:nvPr/>
        </p:nvSpPr>
        <p:spPr bwMode="auto">
          <a:xfrm>
            <a:off x="6856413" y="2241500"/>
            <a:ext cx="935037" cy="276225"/>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33826" name="CasellaDiTesto 42"/>
          <p:cNvSpPr txBox="1">
            <a:spLocks noChangeArrowheads="1"/>
          </p:cNvSpPr>
          <p:nvPr/>
        </p:nvSpPr>
        <p:spPr bwMode="auto">
          <a:xfrm>
            <a:off x="250825" y="849486"/>
            <a:ext cx="8569647" cy="923330"/>
          </a:xfrm>
          <a:prstGeom prst="rect">
            <a:avLst/>
          </a:prstGeom>
          <a:noFill/>
          <a:ln w="9525">
            <a:noFill/>
            <a:miter lim="800000"/>
            <a:headEnd/>
            <a:tailEnd/>
          </a:ln>
        </p:spPr>
        <p:txBody>
          <a:bodyPr wrap="square">
            <a:spAutoFit/>
          </a:bodyPr>
          <a:lstStyle/>
          <a:p>
            <a:pPr algn="just"/>
            <a:r>
              <a:rPr lang="it-IT" dirty="0">
                <a:latin typeface="Calibri" pitchFamily="34" charset="0"/>
              </a:rPr>
              <a:t>Facciamo l’esempio di un ciclo di </a:t>
            </a:r>
            <a:r>
              <a:rPr lang="it-IT" dirty="0" smtClean="0">
                <a:latin typeface="Calibri" pitchFamily="34" charset="0"/>
              </a:rPr>
              <a:t>produzione/trasformazione/vendita: il gettito in assenza di evasione è 30, cioè il 10% del valore della vendita al consumo finale (300), ma viene versato ad ogni passaggio in misura pari al 10% del valore aggiunto (10+10+10 = 30).</a:t>
            </a:r>
            <a:endParaRPr lang="it-IT" dirty="0">
              <a:latin typeface="Calibri" pitchFamily="34" charset="0"/>
            </a:endParaRPr>
          </a:p>
        </p:txBody>
      </p:sp>
      <p:sp>
        <p:nvSpPr>
          <p:cNvPr id="41" name="CasellaDiTesto 175"/>
          <p:cNvSpPr txBox="1">
            <a:spLocks noChangeArrowheads="1"/>
          </p:cNvSpPr>
          <p:nvPr/>
        </p:nvSpPr>
        <p:spPr bwMode="auto">
          <a:xfrm>
            <a:off x="3276600" y="3603054"/>
            <a:ext cx="2807568" cy="3031599"/>
          </a:xfrm>
          <a:prstGeom prst="rect">
            <a:avLst/>
          </a:prstGeom>
          <a:noFill/>
          <a:ln>
            <a:solidFill>
              <a:schemeClr val="accent1">
                <a:shade val="50000"/>
              </a:schemeClr>
            </a:solidFill>
          </a:ln>
          <a:extLst/>
        </p:spPr>
        <p:txBody>
          <a:bodyPr wrap="square">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u="sng" dirty="0" smtClean="0">
                <a:latin typeface="+mn-lt"/>
              </a:rPr>
              <a:t>L’operatore intermedio </a:t>
            </a:r>
            <a:r>
              <a:rPr lang="it-IT" altLang="it-IT" sz="1600" i="1" dirty="0" smtClean="0">
                <a:latin typeface="+mn-lt"/>
              </a:rPr>
              <a:t>(ad es. un grossista):</a:t>
            </a:r>
          </a:p>
          <a:p>
            <a:pPr marL="176213" lvl="1" indent="-176213" algn="just" eaLnBrk="1" fontAlgn="auto" hangingPunct="1">
              <a:spcBef>
                <a:spcPts val="600"/>
              </a:spcBef>
              <a:spcAft>
                <a:spcPts val="0"/>
              </a:spcAft>
              <a:buFont typeface="Arial" pitchFamily="34" charset="0"/>
              <a:buChar char="•"/>
              <a:tabLst>
                <a:tab pos="176213" algn="l"/>
              </a:tabLst>
              <a:defRPr/>
            </a:pPr>
            <a:r>
              <a:rPr lang="it-IT" altLang="it-IT" sz="1600" i="1" dirty="0" smtClean="0">
                <a:latin typeface="+mn-lt"/>
              </a:rPr>
              <a:t>acquista la merce spendendo 110 (100 + 10%) e la rivende a 220 (200 + 10%);</a:t>
            </a:r>
          </a:p>
          <a:p>
            <a:pPr marL="176213" lvl="1" indent="-176213" algn="just" eaLnBrk="1" fontAlgn="auto" hangingPunct="1">
              <a:spcBef>
                <a:spcPts val="600"/>
              </a:spcBef>
              <a:spcAft>
                <a:spcPts val="0"/>
              </a:spcAft>
              <a:buFont typeface="Arial" pitchFamily="34" charset="0"/>
              <a:buChar char="•"/>
              <a:tabLst>
                <a:tab pos="176213" algn="l"/>
              </a:tabLst>
              <a:defRPr/>
            </a:pPr>
            <a:r>
              <a:rPr lang="it-IT" altLang="it-IT" sz="1600" i="1" dirty="0" smtClean="0">
                <a:latin typeface="+mn-lt"/>
              </a:rPr>
              <a:t>versa allo Stato la differenza tra l’IVA ricevuta dal cliente (20) e quella pagata al fornitore (10).</a:t>
            </a:r>
          </a:p>
          <a:p>
            <a:pPr marL="0" lvl="1" indent="0" algn="just" eaLnBrk="1" fontAlgn="auto" hangingPunct="1">
              <a:spcBef>
                <a:spcPts val="600"/>
              </a:spcBef>
              <a:spcAft>
                <a:spcPts val="0"/>
              </a:spcAft>
              <a:buFont typeface="Arial" charset="0"/>
              <a:buNone/>
              <a:tabLst>
                <a:tab pos="0" algn="l"/>
              </a:tabLst>
              <a:defRPr/>
            </a:pPr>
            <a:r>
              <a:rPr lang="it-IT" altLang="it-IT" sz="1600" i="1" dirty="0" smtClean="0"/>
              <a:t>Il suo valore aggiunto è pari a 100 (= 200-100).</a:t>
            </a:r>
            <a:endParaRPr lang="it-IT" altLang="it-IT" sz="1600" i="1" dirty="0" smtClean="0">
              <a:latin typeface="+mn-lt"/>
            </a:endParaRPr>
          </a:p>
        </p:txBody>
      </p:sp>
      <p:sp>
        <p:nvSpPr>
          <p:cNvPr id="42" name="CasellaDiTesto 175"/>
          <p:cNvSpPr txBox="1">
            <a:spLocks noChangeArrowheads="1"/>
          </p:cNvSpPr>
          <p:nvPr/>
        </p:nvSpPr>
        <p:spPr bwMode="auto">
          <a:xfrm>
            <a:off x="6165850" y="3356992"/>
            <a:ext cx="2654622" cy="3277820"/>
          </a:xfrm>
          <a:prstGeom prst="rect">
            <a:avLst/>
          </a:prstGeom>
          <a:noFill/>
          <a:ln>
            <a:solidFill>
              <a:schemeClr val="accent1">
                <a:shade val="50000"/>
              </a:schemeClr>
            </a:solidFill>
          </a:ln>
          <a:extLst/>
        </p:spPr>
        <p:txBody>
          <a:bodyPr wrap="square">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u="sng" dirty="0" smtClean="0">
                <a:latin typeface="+mn-lt"/>
              </a:rPr>
              <a:t>L’operatore al consumo finale</a:t>
            </a:r>
            <a:r>
              <a:rPr lang="it-IT" altLang="it-IT" sz="1600" i="1" dirty="0" smtClean="0">
                <a:latin typeface="+mn-lt"/>
              </a:rPr>
              <a:t> (ad es. un negoziante):</a:t>
            </a:r>
          </a:p>
          <a:p>
            <a:pPr marL="176213" lvl="1" indent="-176213" algn="just" eaLnBrk="1" fontAlgn="auto" hangingPunct="1">
              <a:spcBef>
                <a:spcPts val="600"/>
              </a:spcBef>
              <a:spcAft>
                <a:spcPts val="0"/>
              </a:spcAft>
              <a:buFont typeface="Arial" pitchFamily="34" charset="0"/>
              <a:buChar char="•"/>
              <a:tabLst>
                <a:tab pos="176213" algn="l"/>
              </a:tabLst>
              <a:defRPr/>
            </a:pPr>
            <a:r>
              <a:rPr lang="it-IT" altLang="it-IT" sz="1600" i="1" dirty="0" smtClean="0">
                <a:latin typeface="+mn-lt"/>
              </a:rPr>
              <a:t>acquista la merce per 220 (200 + 10%) e la rivende a 330 (300 + 10%);</a:t>
            </a:r>
          </a:p>
          <a:p>
            <a:pPr marL="176213" lvl="1" indent="-176213" algn="just" eaLnBrk="1" fontAlgn="auto" hangingPunct="1">
              <a:spcBef>
                <a:spcPts val="600"/>
              </a:spcBef>
              <a:spcAft>
                <a:spcPts val="0"/>
              </a:spcAft>
              <a:buFont typeface="Arial" pitchFamily="34" charset="0"/>
              <a:buChar char="•"/>
              <a:tabLst>
                <a:tab pos="176213" algn="l"/>
              </a:tabLst>
              <a:defRPr/>
            </a:pPr>
            <a:r>
              <a:rPr lang="it-IT" altLang="it-IT" sz="1600" i="1" dirty="0" smtClean="0">
                <a:latin typeface="+mn-lt"/>
              </a:rPr>
              <a:t>versa allo Stato la differenza tra l’l’IVA ricevuta dal consumatore (30) </a:t>
            </a:r>
            <a:r>
              <a:rPr lang="it-IT" altLang="it-IT" sz="1600" i="1" dirty="0" err="1" smtClean="0">
                <a:latin typeface="+mn-lt"/>
              </a:rPr>
              <a:t>equella</a:t>
            </a:r>
            <a:r>
              <a:rPr lang="it-IT" altLang="it-IT" sz="1600" i="1" dirty="0" smtClean="0">
                <a:latin typeface="+mn-lt"/>
              </a:rPr>
              <a:t> pagata al fornitore (20).</a:t>
            </a:r>
            <a:endParaRPr lang="it-IT" altLang="it-IT" sz="1600" i="1" dirty="0" smtClean="0"/>
          </a:p>
          <a:p>
            <a:pPr marL="0" lvl="1" indent="0" algn="just" eaLnBrk="1" fontAlgn="auto" hangingPunct="1">
              <a:spcBef>
                <a:spcPts val="600"/>
              </a:spcBef>
              <a:spcAft>
                <a:spcPts val="0"/>
              </a:spcAft>
              <a:buFont typeface="Arial" charset="0"/>
              <a:buNone/>
              <a:tabLst>
                <a:tab pos="0" algn="l"/>
              </a:tabLst>
              <a:defRPr/>
            </a:pPr>
            <a:r>
              <a:rPr lang="it-IT" altLang="it-IT" sz="1600" i="1" dirty="0" smtClean="0"/>
              <a:t>Il suo valore aggiunto è pari a 100 (= 300-200).</a:t>
            </a:r>
            <a:endParaRPr lang="it-IT" altLang="it-IT" sz="1600" i="1" dirty="0" smtClean="0">
              <a:latin typeface="+mn-lt"/>
            </a:endParaRPr>
          </a:p>
        </p:txBody>
      </p:sp>
      <p:cxnSp>
        <p:nvCxnSpPr>
          <p:cNvPr id="45" name="Connettore 2 44"/>
          <p:cNvCxnSpPr>
            <a:stCxn id="12" idx="0"/>
            <a:endCxn id="69" idx="2"/>
          </p:cNvCxnSpPr>
          <p:nvPr/>
        </p:nvCxnSpPr>
        <p:spPr>
          <a:xfrm flipV="1">
            <a:off x="1727337" y="3090490"/>
            <a:ext cx="529890" cy="2665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a:stCxn id="41" idx="0"/>
            <a:endCxn id="54" idx="2"/>
          </p:cNvCxnSpPr>
          <p:nvPr/>
        </p:nvCxnSpPr>
        <p:spPr>
          <a:xfrm flipH="1" flipV="1">
            <a:off x="4153630" y="3154064"/>
            <a:ext cx="526754" cy="4489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a:stCxn id="42" idx="0"/>
            <a:endCxn id="56" idx="2"/>
          </p:cNvCxnSpPr>
          <p:nvPr/>
        </p:nvCxnSpPr>
        <p:spPr>
          <a:xfrm flipH="1" flipV="1">
            <a:off x="6386647" y="3154064"/>
            <a:ext cx="1106514" cy="2029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32" name="CasellaDiTesto 92"/>
          <p:cNvSpPr txBox="1">
            <a:spLocks noChangeArrowheads="1"/>
          </p:cNvSpPr>
          <p:nvPr/>
        </p:nvSpPr>
        <p:spPr bwMode="auto">
          <a:xfrm>
            <a:off x="7285038" y="1806525"/>
            <a:ext cx="866775" cy="292100"/>
          </a:xfrm>
          <a:prstGeom prst="rect">
            <a:avLst/>
          </a:prstGeom>
          <a:solidFill>
            <a:schemeClr val="bg1"/>
          </a:solidFill>
          <a:ln w="9525">
            <a:solidFill>
              <a:schemeClr val="tx1"/>
            </a:solidFill>
            <a:miter lim="800000"/>
            <a:headEnd/>
            <a:tailEnd/>
          </a:ln>
        </p:spPr>
        <p:txBody>
          <a:bodyPr anchor="ctr">
            <a:spAutoFit/>
          </a:bodyPr>
          <a:lstStyle/>
          <a:p>
            <a:pPr algn="ctr">
              <a:spcBef>
                <a:spcPts val="1200"/>
              </a:spcBef>
              <a:tabLst>
                <a:tab pos="1073150" algn="l"/>
                <a:tab pos="1527175" algn="l"/>
              </a:tabLst>
            </a:pPr>
            <a:r>
              <a:rPr lang="it-IT" altLang="it-IT" sz="1300">
                <a:latin typeface="Calibri" pitchFamily="34" charset="0"/>
              </a:rPr>
              <a:t>erario</a:t>
            </a:r>
          </a:p>
        </p:txBody>
      </p:sp>
      <p:sp>
        <p:nvSpPr>
          <p:cNvPr id="33833" name="Rettangolo 87"/>
          <p:cNvSpPr>
            <a:spLocks noChangeArrowheads="1"/>
          </p:cNvSpPr>
          <p:nvPr/>
        </p:nvSpPr>
        <p:spPr bwMode="auto">
          <a:xfrm>
            <a:off x="990600" y="1787475"/>
            <a:ext cx="6810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33834" name="Rettangolo 87"/>
          <p:cNvSpPr>
            <a:spLocks noChangeArrowheads="1"/>
          </p:cNvSpPr>
          <p:nvPr/>
        </p:nvSpPr>
        <p:spPr bwMode="auto">
          <a:xfrm>
            <a:off x="1100138" y="2362150"/>
            <a:ext cx="461962"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33835" name="Rettangolo 87"/>
          <p:cNvSpPr>
            <a:spLocks noChangeArrowheads="1"/>
          </p:cNvSpPr>
          <p:nvPr/>
        </p:nvSpPr>
        <p:spPr bwMode="auto">
          <a:xfrm>
            <a:off x="971550" y="2863800"/>
            <a:ext cx="709613"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59" name="Disco magnetico 58"/>
          <p:cNvSpPr/>
          <p:nvPr/>
        </p:nvSpPr>
        <p:spPr>
          <a:xfrm>
            <a:off x="5054600" y="2851100"/>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58" name="Disco magnetico 57"/>
          <p:cNvSpPr/>
          <p:nvPr/>
        </p:nvSpPr>
        <p:spPr>
          <a:xfrm>
            <a:off x="5054600" y="2643138"/>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04" name="Connettore 2 103"/>
          <p:cNvCxnSpPr/>
          <p:nvPr/>
        </p:nvCxnSpPr>
        <p:spPr>
          <a:xfrm>
            <a:off x="4356100" y="2133550"/>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2 104"/>
          <p:cNvCxnSpPr/>
          <p:nvPr/>
        </p:nvCxnSpPr>
        <p:spPr>
          <a:xfrm flipH="1" flipV="1">
            <a:off x="6183313" y="2128788"/>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6" name="Connettore 2 105"/>
          <p:cNvCxnSpPr/>
          <p:nvPr/>
        </p:nvCxnSpPr>
        <p:spPr>
          <a:xfrm>
            <a:off x="6588125" y="2138313"/>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a:xfrm>
            <a:off x="457200" y="44450"/>
            <a:ext cx="3754438" cy="863600"/>
          </a:xfrm>
        </p:spPr>
        <p:txBody>
          <a:bodyPr/>
          <a:lstStyle/>
          <a:p>
            <a:pPr algn="l" eaLnBrk="1" hangingPunct="1"/>
            <a:r>
              <a:rPr lang="it-IT" sz="2800" smtClean="0"/>
              <a:t>… come funziona l’IVA</a:t>
            </a:r>
          </a:p>
        </p:txBody>
      </p:sp>
      <p:sp>
        <p:nvSpPr>
          <p:cNvPr id="35842" name="CasellaDiTesto 16"/>
          <p:cNvSpPr txBox="1">
            <a:spLocks noChangeArrowheads="1"/>
          </p:cNvSpPr>
          <p:nvPr/>
        </p:nvSpPr>
        <p:spPr bwMode="auto">
          <a:xfrm>
            <a:off x="395288" y="1274763"/>
            <a:ext cx="8078787" cy="2441575"/>
          </a:xfrm>
          <a:prstGeom prst="rect">
            <a:avLst/>
          </a:prstGeom>
          <a:noFill/>
          <a:ln w="9525">
            <a:noFill/>
            <a:miter lim="800000"/>
            <a:headEnd/>
            <a:tailEnd/>
          </a:ln>
        </p:spPr>
        <p:txBody>
          <a:bodyPr>
            <a:spAutoFit/>
          </a:bodyPr>
          <a:lstStyle/>
          <a:p>
            <a:pPr marL="0" lvl="1" algn="just">
              <a:spcBef>
                <a:spcPts val="600"/>
              </a:spcBef>
              <a:tabLst>
                <a:tab pos="0" algn="l"/>
              </a:tabLst>
            </a:pPr>
            <a:r>
              <a:rPr lang="it-IT">
                <a:latin typeface="Calibri" pitchFamily="34" charset="0"/>
              </a:rPr>
              <a:t>Esistono due modalità di determinazione dell’imposta.</a:t>
            </a:r>
          </a:p>
          <a:p>
            <a:pPr marL="0" lvl="1" algn="just">
              <a:spcBef>
                <a:spcPts val="600"/>
              </a:spcBef>
              <a:tabLst>
                <a:tab pos="0" algn="l"/>
              </a:tabLst>
            </a:pPr>
            <a:r>
              <a:rPr lang="it-IT">
                <a:latin typeface="Calibri" pitchFamily="34" charset="0"/>
              </a:rPr>
              <a:t>Quella utilizzata nell’esempio è la modalità “</a:t>
            </a:r>
            <a:r>
              <a:rPr lang="it-IT" u="sng">
                <a:latin typeface="Calibri" pitchFamily="34" charset="0"/>
              </a:rPr>
              <a:t>imposta da imposta</a:t>
            </a:r>
            <a:r>
              <a:rPr lang="it-IT">
                <a:latin typeface="Calibri" pitchFamily="34" charset="0"/>
              </a:rPr>
              <a:t>”, nella quale l’imposta da versare si calcola sottraendo  l’imposta a credito da quella a debito.</a:t>
            </a:r>
          </a:p>
          <a:p>
            <a:pPr marL="0" lvl="1" algn="just">
              <a:spcBef>
                <a:spcPts val="600"/>
              </a:spcBef>
              <a:tabLst>
                <a:tab pos="0" algn="l"/>
              </a:tabLst>
            </a:pPr>
            <a:r>
              <a:rPr lang="it-IT">
                <a:latin typeface="Calibri" pitchFamily="34" charset="0"/>
              </a:rPr>
              <a:t>L’altra modalità è detta “</a:t>
            </a:r>
            <a:r>
              <a:rPr lang="it-IT" u="sng">
                <a:latin typeface="Calibri" pitchFamily="34" charset="0"/>
              </a:rPr>
              <a:t>base da base</a:t>
            </a:r>
            <a:r>
              <a:rPr lang="it-IT">
                <a:latin typeface="Calibri" pitchFamily="34" charset="0"/>
              </a:rPr>
              <a:t>” perché l’imposta da versare si calcola applicando direttamente l’aliquota IVA alla differenza tra le cessioni e gli acquisti imponibili, ovvero al c.d. “valore aggiunto”. E’ altresì evidente che questa seconda modalità è applicabile solo quando l’aliquota IVA è la stessa tanto per gli acquisti quanto per le cessioni.</a:t>
            </a:r>
          </a:p>
        </p:txBody>
      </p:sp>
      <p:cxnSp>
        <p:nvCxnSpPr>
          <p:cNvPr id="48" name="Connettore 1 47"/>
          <p:cNvCxnSpPr/>
          <p:nvPr/>
        </p:nvCxnSpPr>
        <p:spPr>
          <a:xfrm>
            <a:off x="468313" y="9810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egnaposto numero diapositiva 3"/>
          <p:cNvSpPr>
            <a:spLocks noGrp="1"/>
          </p:cNvSpPr>
          <p:nvPr>
            <p:ph type="sldNum" sz="quarter" idx="12"/>
          </p:nvPr>
        </p:nvSpPr>
        <p:spPr/>
        <p:txBody>
          <a:bodyPr/>
          <a:lstStyle/>
          <a:p>
            <a:pPr>
              <a:defRPr/>
            </a:pPr>
            <a:fld id="{18A96BC1-D2A8-4048-808D-43954AF25C17}" type="slidenum">
              <a:rPr lang="it-IT"/>
              <a:pPr>
                <a:defRPr/>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8064896" cy="4824536"/>
          </a:xfrm>
        </p:spPr>
        <p:txBody>
          <a:bodyPr rtlCol="0">
            <a:normAutofit/>
          </a:bodyPr>
          <a:lstStyle/>
          <a:p>
            <a:pPr algn="l" eaLnBrk="1" fontAlgn="auto" hangingPunct="1">
              <a:spcAft>
                <a:spcPts val="0"/>
              </a:spcAft>
              <a:defRPr/>
            </a:pPr>
            <a:r>
              <a:rPr lang="it-IT" sz="2400" i="1" kern="10" dirty="0" smtClean="0">
                <a:ln w="9525">
                  <a:solidFill>
                    <a:srgbClr val="243F60"/>
                  </a:solidFill>
                  <a:round/>
                  <a:headEnd/>
                  <a:tailEnd/>
                </a:ln>
                <a:solidFill>
                  <a:schemeClr val="accent1">
                    <a:lumMod val="20000"/>
                    <a:lumOff val="80000"/>
                  </a:schemeClr>
                </a:solidFill>
              </a:rPr>
              <a:t>-   Una strategia di riforma</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Come funziona l’IVA </a:t>
            </a: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solidFill>
              </a:rPr>
              <a:t>-   </a:t>
            </a:r>
            <a:r>
              <a:rPr lang="it-IT" sz="2400" i="1" u="sng"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I meccanismi dell’evasione</a:t>
            </a: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Le misure di contrasto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Il recupero di gettito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Una proposta di riforma fiscale</a:t>
            </a:r>
            <a:endParaRPr lang="it-IT" sz="2400" i="1" dirty="0">
              <a:solidFill>
                <a:schemeClr val="accent1">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a:xfrm>
            <a:off x="457200" y="44450"/>
            <a:ext cx="6130925" cy="863600"/>
          </a:xfrm>
        </p:spPr>
        <p:txBody>
          <a:bodyPr/>
          <a:lstStyle/>
          <a:p>
            <a:pPr algn="l" eaLnBrk="1" hangingPunct="1"/>
            <a:r>
              <a:rPr lang="it-IT" sz="2800" smtClean="0"/>
              <a:t>come si evade l’IVA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FC6FD193-E955-4BAD-B95E-70B30B2517DD}" type="slidenum">
              <a:rPr lang="it-IT"/>
              <a:pPr>
                <a:defRPr/>
              </a:pPr>
              <a:t>17</a:t>
            </a:fld>
            <a:endParaRPr lang="it-IT" dirty="0"/>
          </a:p>
        </p:txBody>
      </p:sp>
      <p:sp>
        <p:nvSpPr>
          <p:cNvPr id="39940" name="CasellaDiTesto 5"/>
          <p:cNvSpPr txBox="1">
            <a:spLocks noChangeArrowheads="1"/>
          </p:cNvSpPr>
          <p:nvPr/>
        </p:nvSpPr>
        <p:spPr bwMode="auto">
          <a:xfrm>
            <a:off x="395288" y="981075"/>
            <a:ext cx="8208962" cy="5767388"/>
          </a:xfrm>
          <a:prstGeom prst="rect">
            <a:avLst/>
          </a:prstGeom>
          <a:noFill/>
          <a:ln w="9525">
            <a:noFill/>
            <a:miter lim="800000"/>
            <a:headEnd/>
            <a:tailEnd/>
          </a:ln>
        </p:spPr>
        <p:txBody>
          <a:bodyPr>
            <a:spAutoFit/>
          </a:bodyPr>
          <a:lstStyle/>
          <a:p>
            <a:pPr marL="0" lvl="1" algn="just">
              <a:spcBef>
                <a:spcPts val="600"/>
              </a:spcBef>
              <a:tabLst>
                <a:tab pos="0" algn="l"/>
              </a:tabLst>
            </a:pPr>
            <a:r>
              <a:rPr lang="it-IT" dirty="0">
                <a:latin typeface="Calibri" pitchFamily="34" charset="0"/>
              </a:rPr>
              <a:t>Per studiare l’evasione dell’IVA, identificare i meccanismi attraverso i quali si attua e quantificare le sue componenti, è stato realizzato un modello statistico che utilizza le seguenti fonti d’informazione:</a:t>
            </a:r>
          </a:p>
          <a:p>
            <a:pPr marL="0" lvl="1" algn="just">
              <a:spcBef>
                <a:spcPts val="600"/>
              </a:spcBef>
              <a:buFont typeface="Arial" charset="0"/>
              <a:buChar char="•"/>
              <a:tabLst>
                <a:tab pos="0" algn="l"/>
              </a:tabLst>
            </a:pPr>
            <a:r>
              <a:rPr lang="it-IT" dirty="0">
                <a:latin typeface="Calibri" pitchFamily="34" charset="0"/>
              </a:rPr>
              <a:t> dati di contabilità nazionale pubblicati dall’ISTAT;</a:t>
            </a:r>
          </a:p>
          <a:p>
            <a:pPr marL="0" lvl="1" algn="just">
              <a:spcBef>
                <a:spcPts val="600"/>
              </a:spcBef>
              <a:buFont typeface="Arial" charset="0"/>
              <a:buChar char="•"/>
              <a:tabLst>
                <a:tab pos="0" algn="l"/>
              </a:tabLst>
            </a:pPr>
            <a:r>
              <a:rPr lang="it-IT" dirty="0">
                <a:latin typeface="Calibri" pitchFamily="34" charset="0"/>
              </a:rPr>
              <a:t> dati relativi alle dichiarazioni e alle entrate tributarie pubblicati dal MEF;</a:t>
            </a:r>
          </a:p>
          <a:p>
            <a:pPr marL="0" lvl="1" algn="just">
              <a:spcBef>
                <a:spcPts val="600"/>
              </a:spcBef>
              <a:buFont typeface="Arial" charset="0"/>
              <a:buChar char="•"/>
              <a:tabLst>
                <a:tab pos="0" algn="l"/>
              </a:tabLst>
            </a:pPr>
            <a:r>
              <a:rPr lang="it-IT" dirty="0">
                <a:latin typeface="Calibri" pitchFamily="34" charset="0"/>
              </a:rPr>
              <a:t> dati sul settore dell’edilizia di fonte CRESME e ANCE disponibili in rete.</a:t>
            </a:r>
          </a:p>
          <a:p>
            <a:pPr marL="0" lvl="1" algn="just">
              <a:spcBef>
                <a:spcPts val="600"/>
              </a:spcBef>
              <a:tabLst>
                <a:tab pos="0" algn="l"/>
              </a:tabLst>
            </a:pPr>
            <a:r>
              <a:rPr lang="it-IT" dirty="0">
                <a:latin typeface="Calibri" pitchFamily="34" charset="0"/>
              </a:rPr>
              <a:t>Il modello mette a raffronto l’IVA pagata dai consumatori finali (famiglie e PA) con l’imposta dichiarata dai contribuenti IVA, evidenziandone la discrepanza (evasione fiscale) e ripartendola tra le sue componenti principali (evasione dell’IVA sulle vendite al consumo ed evasione sugli scambi intermedi).</a:t>
            </a:r>
          </a:p>
          <a:p>
            <a:pPr>
              <a:tabLst>
                <a:tab pos="0" algn="l"/>
              </a:tabLst>
            </a:pPr>
            <a:endParaRPr lang="it-IT" sz="400" dirty="0">
              <a:latin typeface="Calibri" pitchFamily="34" charset="0"/>
            </a:endParaRPr>
          </a:p>
          <a:p>
            <a:pPr marL="0" lvl="1" algn="just">
              <a:spcBef>
                <a:spcPts val="600"/>
              </a:spcBef>
              <a:tabLst>
                <a:tab pos="0" algn="l"/>
              </a:tabLst>
            </a:pPr>
            <a:r>
              <a:rPr lang="it-IT" dirty="0">
                <a:latin typeface="Calibri" pitchFamily="34" charset="0"/>
              </a:rPr>
              <a:t>Il modello consente di determinare la consistenza abnorme e le modalità del fenomeno evasivo, così da poter individuare le possibili contromisure e capire l’entità del beneficio che si potrebbe riversare sui contribuenti onesti attraverso un’azione riformatrice di contemporanea riduzione delle imposte. </a:t>
            </a:r>
          </a:p>
          <a:p>
            <a:pPr marL="0" lvl="1" algn="just">
              <a:spcBef>
                <a:spcPts val="600"/>
              </a:spcBef>
              <a:tabLst>
                <a:tab pos="0" algn="l"/>
              </a:tabLst>
            </a:pPr>
            <a:r>
              <a:rPr lang="it-IT" dirty="0">
                <a:latin typeface="Calibri" pitchFamily="34" charset="0"/>
              </a:rPr>
              <a:t>Naturalmente, nella realtà, i risultati potranno subire margini di oscillazione, anche consistenti, in relazione ai comportamenti dei contribuenti e al contesto generale. Ma non è prevedibile che queste inficino la validità e l’utilità dello strumento e dei dati ricavati.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p:cNvSpPr>
            <a:spLocks noGrp="1"/>
          </p:cNvSpPr>
          <p:nvPr>
            <p:ph type="title"/>
          </p:nvPr>
        </p:nvSpPr>
        <p:spPr>
          <a:xfrm>
            <a:off x="457200" y="44450"/>
            <a:ext cx="6130925" cy="863600"/>
          </a:xfrm>
        </p:spPr>
        <p:txBody>
          <a:bodyPr/>
          <a:lstStyle/>
          <a:p>
            <a:pPr algn="l" eaLnBrk="1" hangingPunct="1"/>
            <a:r>
              <a:rPr lang="it-IT" sz="2800" dirty="0" smtClean="0"/>
              <a:t>… come si evade l’IVA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989" name="CasellaDiTesto 7"/>
          <p:cNvSpPr txBox="1">
            <a:spLocks noChangeArrowheads="1"/>
          </p:cNvSpPr>
          <p:nvPr/>
        </p:nvSpPr>
        <p:spPr bwMode="auto">
          <a:xfrm>
            <a:off x="261938" y="908720"/>
            <a:ext cx="2941910" cy="1190625"/>
          </a:xfrm>
          <a:prstGeom prst="rect">
            <a:avLst/>
          </a:prstGeom>
          <a:noFill/>
          <a:ln w="9525">
            <a:noFill/>
            <a:miter lim="800000"/>
            <a:headEnd/>
            <a:tailEnd/>
          </a:ln>
        </p:spPr>
        <p:txBody>
          <a:bodyPr wrap="square">
            <a:spAutoFit/>
          </a:bodyPr>
          <a:lstStyle/>
          <a:p>
            <a:pPr algn="just"/>
            <a:r>
              <a:rPr lang="it-IT" dirty="0">
                <a:latin typeface="Calibri" pitchFamily="34" charset="0"/>
              </a:rPr>
              <a:t>Gli schemi forniscono una rappresentazione sintetica delle principali informazioni desunte dal modello 2011.</a:t>
            </a:r>
          </a:p>
        </p:txBody>
      </p:sp>
      <p:sp>
        <p:nvSpPr>
          <p:cNvPr id="7" name="Freccia a destra 6"/>
          <p:cNvSpPr/>
          <p:nvPr/>
        </p:nvSpPr>
        <p:spPr>
          <a:xfrm>
            <a:off x="2411115" y="2707903"/>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 name="Rettangolo 2"/>
          <p:cNvSpPr/>
          <p:nvPr/>
        </p:nvSpPr>
        <p:spPr>
          <a:xfrm>
            <a:off x="1537689" y="2185700"/>
            <a:ext cx="1810175" cy="523220"/>
          </a:xfrm>
          <a:prstGeom prst="rect">
            <a:avLst/>
          </a:prstGeom>
          <a:noFill/>
        </p:spPr>
        <p:txBody>
          <a:bodyPr wrap="none">
            <a:spAutoFit/>
          </a:bodyPr>
          <a:lstStyle/>
          <a:p>
            <a:pPr algn="ctr" fontAlgn="auto">
              <a:spcBef>
                <a:spcPts val="0"/>
              </a:spcBef>
              <a:spcAft>
                <a:spcPts val="0"/>
              </a:spcAft>
              <a:defRPr/>
            </a:pPr>
            <a:r>
              <a:rPr lang="it-IT" sz="2800" b="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IVA teorica</a:t>
            </a:r>
          </a:p>
        </p:txBody>
      </p:sp>
      <p:sp>
        <p:nvSpPr>
          <p:cNvPr id="9" name="Freccia a destra 8"/>
          <p:cNvSpPr>
            <a:spLocks noChangeArrowheads="1"/>
          </p:cNvSpPr>
          <p:nvPr/>
        </p:nvSpPr>
        <p:spPr bwMode="auto">
          <a:xfrm rot="10800000">
            <a:off x="5940153" y="5013745"/>
            <a:ext cx="719137" cy="71438"/>
          </a:xfrm>
          <a:prstGeom prst="rightArrow">
            <a:avLst>
              <a:gd name="adj1" fmla="val 50000"/>
              <a:gd name="adj2" fmla="val 213219"/>
            </a:avLst>
          </a:prstGeom>
          <a:solidFill>
            <a:srgbClr val="95B3D7"/>
          </a:solidFill>
          <a:ln w="9525" algn="ctr">
            <a:solidFill>
              <a:srgbClr val="385D8A"/>
            </a:solid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endParaRPr>
          </a:p>
        </p:txBody>
      </p:sp>
      <p:sp>
        <p:nvSpPr>
          <p:cNvPr id="11" name="Rettangolo 10"/>
          <p:cNvSpPr/>
          <p:nvPr/>
        </p:nvSpPr>
        <p:spPr>
          <a:xfrm>
            <a:off x="5724128" y="4417948"/>
            <a:ext cx="2257157" cy="523220"/>
          </a:xfrm>
          <a:prstGeom prst="rect">
            <a:avLst/>
          </a:prstGeom>
          <a:noFill/>
        </p:spPr>
        <p:txBody>
          <a:bodyPr wrap="none">
            <a:spAutoFit/>
          </a:bodyPr>
          <a:lstStyle/>
          <a:p>
            <a:pPr algn="ctr" fontAlgn="auto">
              <a:spcBef>
                <a:spcPts val="0"/>
              </a:spcBef>
              <a:spcAft>
                <a:spcPts val="0"/>
              </a:spcAft>
              <a:defRPr/>
            </a:pPr>
            <a:r>
              <a:rPr lang="it-IT" sz="2800" b="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IVA dichiarata</a:t>
            </a:r>
          </a:p>
        </p:txBody>
      </p:sp>
      <p:sp>
        <p:nvSpPr>
          <p:cNvPr id="41994" name="CasellaDiTesto 7"/>
          <p:cNvSpPr txBox="1">
            <a:spLocks noChangeArrowheads="1"/>
          </p:cNvSpPr>
          <p:nvPr/>
        </p:nvSpPr>
        <p:spPr bwMode="auto">
          <a:xfrm>
            <a:off x="251520" y="2793702"/>
            <a:ext cx="3168352" cy="923330"/>
          </a:xfrm>
          <a:prstGeom prst="rect">
            <a:avLst/>
          </a:prstGeom>
          <a:noFill/>
          <a:ln w="9525">
            <a:noFill/>
            <a:miter lim="800000"/>
            <a:headEnd/>
            <a:tailEnd/>
          </a:ln>
        </p:spPr>
        <p:txBody>
          <a:bodyPr wrap="square">
            <a:spAutoFit/>
          </a:bodyPr>
          <a:lstStyle/>
          <a:p>
            <a:pPr algn="just"/>
            <a:r>
              <a:rPr lang="it-IT" dirty="0">
                <a:latin typeface="Calibri" pitchFamily="34" charset="0"/>
              </a:rPr>
              <a:t>L’IVA teorica è stimata in base ai consumi rilevati, tenendo anche conto delle</a:t>
            </a:r>
            <a:r>
              <a:rPr lang="it-IT" sz="1400" dirty="0">
                <a:latin typeface="Calibri" pitchFamily="34" charset="0"/>
              </a:rPr>
              <a:t> </a:t>
            </a:r>
            <a:r>
              <a:rPr lang="it-IT" dirty="0">
                <a:latin typeface="Calibri" pitchFamily="34" charset="0"/>
              </a:rPr>
              <a:t>indetraibilità</a:t>
            </a:r>
            <a:r>
              <a:rPr lang="it-IT" sz="1400" dirty="0">
                <a:latin typeface="Calibri" pitchFamily="34" charset="0"/>
              </a:rPr>
              <a:t>.</a:t>
            </a:r>
          </a:p>
        </p:txBody>
      </p:sp>
      <p:sp>
        <p:nvSpPr>
          <p:cNvPr id="41995" name="CasellaDiTesto 7"/>
          <p:cNvSpPr txBox="1">
            <a:spLocks noChangeArrowheads="1"/>
          </p:cNvSpPr>
          <p:nvPr/>
        </p:nvSpPr>
        <p:spPr bwMode="auto">
          <a:xfrm>
            <a:off x="5796136" y="5169371"/>
            <a:ext cx="3096469" cy="923925"/>
          </a:xfrm>
          <a:prstGeom prst="rect">
            <a:avLst/>
          </a:prstGeom>
          <a:noFill/>
          <a:ln w="9525">
            <a:noFill/>
            <a:miter lim="800000"/>
            <a:headEnd/>
            <a:tailEnd/>
          </a:ln>
        </p:spPr>
        <p:txBody>
          <a:bodyPr wrap="square">
            <a:spAutoFit/>
          </a:bodyPr>
          <a:lstStyle/>
          <a:p>
            <a:pPr algn="just"/>
            <a:r>
              <a:rPr lang="it-IT" dirty="0">
                <a:latin typeface="Calibri" pitchFamily="34" charset="0"/>
              </a:rPr>
              <a:t>L’evasione stimata per il 2011 è quindi pari a </a:t>
            </a:r>
            <a:r>
              <a:rPr lang="it-IT" b="1" dirty="0">
                <a:latin typeface="Calibri" pitchFamily="34" charset="0"/>
              </a:rPr>
              <a:t>39,5 </a:t>
            </a:r>
            <a:r>
              <a:rPr lang="it-IT" b="1" dirty="0" err="1" smtClean="0">
                <a:latin typeface="Calibri" pitchFamily="34" charset="0"/>
              </a:rPr>
              <a:t>mld</a:t>
            </a:r>
            <a:endParaRPr lang="it-IT" b="1" dirty="0" smtClean="0">
              <a:latin typeface="Calibri" pitchFamily="34" charset="0"/>
            </a:endParaRPr>
          </a:p>
          <a:p>
            <a:pPr algn="just"/>
            <a:r>
              <a:rPr lang="it-IT" dirty="0" smtClean="0">
                <a:latin typeface="Calibri" pitchFamily="34" charset="0"/>
              </a:rPr>
              <a:t>(140,8–101,3</a:t>
            </a:r>
            <a:r>
              <a:rPr lang="it-IT" dirty="0">
                <a:latin typeface="Calibri" pitchFamily="34" charset="0"/>
              </a:rPr>
              <a:t>).</a:t>
            </a:r>
          </a:p>
        </p:txBody>
      </p:sp>
      <p:pic>
        <p:nvPicPr>
          <p:cNvPr id="14" name="Immagine 13" descr="teor.PNG"/>
          <p:cNvPicPr>
            <a:picLocks noChangeAspect="1"/>
          </p:cNvPicPr>
          <p:nvPr/>
        </p:nvPicPr>
        <p:blipFill>
          <a:blip r:embed="rId3" cstate="print"/>
          <a:stretch>
            <a:fillRect/>
          </a:stretch>
        </p:blipFill>
        <p:spPr>
          <a:xfrm>
            <a:off x="3419872" y="980728"/>
            <a:ext cx="5472608" cy="2827069"/>
          </a:xfrm>
          <a:prstGeom prst="rect">
            <a:avLst/>
          </a:prstGeom>
        </p:spPr>
      </p:pic>
      <p:pic>
        <p:nvPicPr>
          <p:cNvPr id="15" name="Immagine 14" descr="dich.PNG"/>
          <p:cNvPicPr>
            <a:picLocks noChangeAspect="1"/>
          </p:cNvPicPr>
          <p:nvPr/>
        </p:nvPicPr>
        <p:blipFill>
          <a:blip r:embed="rId4" cstate="print"/>
          <a:stretch>
            <a:fillRect/>
          </a:stretch>
        </p:blipFill>
        <p:spPr>
          <a:xfrm>
            <a:off x="251520" y="3933056"/>
            <a:ext cx="5402422" cy="2664296"/>
          </a:xfrm>
          <a:prstGeom prst="rect">
            <a:avLst/>
          </a:prstGeom>
        </p:spPr>
      </p:pic>
      <p:sp>
        <p:nvSpPr>
          <p:cNvPr id="2" name="Segnaposto numero diapositiva 1"/>
          <p:cNvSpPr>
            <a:spLocks noGrp="1"/>
          </p:cNvSpPr>
          <p:nvPr>
            <p:ph type="sldNum" sz="quarter" idx="12"/>
          </p:nvPr>
        </p:nvSpPr>
        <p:spPr/>
        <p:txBody>
          <a:bodyPr/>
          <a:lstStyle/>
          <a:p>
            <a:pPr>
              <a:defRPr/>
            </a:pPr>
            <a:fld id="{90068B2F-F127-493E-A66F-BFE34E56B332}" type="slidenum">
              <a:rPr lang="it-IT" smtClean="0"/>
              <a:pPr>
                <a:defRPr/>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p:nvPr>
        </p:nvSpPr>
        <p:spPr>
          <a:xfrm>
            <a:off x="457200" y="44450"/>
            <a:ext cx="6130925" cy="863600"/>
          </a:xfrm>
        </p:spPr>
        <p:txBody>
          <a:bodyPr/>
          <a:lstStyle/>
          <a:p>
            <a:pPr algn="l" eaLnBrk="1" hangingPunct="1"/>
            <a:r>
              <a:rPr lang="it-IT" sz="2800" smtClean="0"/>
              <a:t>… come si evade l’IVA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6E7E2566-BE70-4602-A742-3CA3DA00B08C}" type="slidenum">
              <a:rPr lang="it-IT"/>
              <a:pPr>
                <a:defRPr/>
              </a:pPr>
              <a:t>19</a:t>
            </a:fld>
            <a:endParaRPr lang="it-IT" dirty="0"/>
          </a:p>
        </p:txBody>
      </p:sp>
      <p:sp>
        <p:nvSpPr>
          <p:cNvPr id="44036" name="CasellaDiTesto 5"/>
          <p:cNvSpPr txBox="1">
            <a:spLocks noChangeArrowheads="1"/>
          </p:cNvSpPr>
          <p:nvPr/>
        </p:nvSpPr>
        <p:spPr bwMode="auto">
          <a:xfrm>
            <a:off x="381000" y="1203325"/>
            <a:ext cx="8078788" cy="1354217"/>
          </a:xfrm>
          <a:prstGeom prst="rect">
            <a:avLst/>
          </a:prstGeom>
          <a:noFill/>
          <a:ln w="9525">
            <a:noFill/>
            <a:miter lim="800000"/>
            <a:headEnd/>
            <a:tailEnd/>
          </a:ln>
        </p:spPr>
        <p:txBody>
          <a:bodyPr>
            <a:spAutoFit/>
          </a:bodyPr>
          <a:lstStyle/>
          <a:p>
            <a:pPr marL="0" lvl="1" algn="just">
              <a:spcBef>
                <a:spcPts val="600"/>
              </a:spcBef>
              <a:tabLst>
                <a:tab pos="0" algn="l"/>
              </a:tabLst>
            </a:pPr>
            <a:r>
              <a:rPr lang="it-IT" dirty="0">
                <a:latin typeface="Calibri" pitchFamily="34" charset="0"/>
              </a:rPr>
              <a:t>La tabella che segue evidenzia l’evasione IVA stimata dal modello ripartita invece in base ai differenti meccanismi che la </a:t>
            </a:r>
            <a:r>
              <a:rPr lang="it-IT" dirty="0" smtClean="0">
                <a:latin typeface="Calibri" pitchFamily="34" charset="0"/>
              </a:rPr>
              <a:t>determinano.</a:t>
            </a:r>
          </a:p>
          <a:p>
            <a:pPr marL="0" lvl="1" algn="just">
              <a:spcBef>
                <a:spcPts val="600"/>
              </a:spcBef>
              <a:tabLst>
                <a:tab pos="0" algn="l"/>
              </a:tabLst>
            </a:pPr>
            <a:r>
              <a:rPr lang="it-IT" dirty="0" smtClean="0">
                <a:latin typeface="Calibri" pitchFamily="34" charset="0"/>
              </a:rPr>
              <a:t>I dati fanno riferimento all’anno d’imposta 2011. </a:t>
            </a:r>
          </a:p>
          <a:p>
            <a:pPr marL="0" lvl="1" algn="just">
              <a:spcBef>
                <a:spcPts val="600"/>
              </a:spcBef>
              <a:tabLst>
                <a:tab pos="0" algn="l"/>
              </a:tabLst>
            </a:pPr>
            <a:endParaRPr lang="it-IT" dirty="0">
              <a:latin typeface="Calibri" pitchFamily="34" charset="0"/>
            </a:endParaRPr>
          </a:p>
        </p:txBody>
      </p:sp>
      <p:graphicFrame>
        <p:nvGraphicFramePr>
          <p:cNvPr id="44060" name="Group 28"/>
          <p:cNvGraphicFramePr>
            <a:graphicFrameLocks noGrp="1"/>
          </p:cNvGraphicFramePr>
          <p:nvPr/>
        </p:nvGraphicFramePr>
        <p:xfrm>
          <a:off x="468313" y="2342877"/>
          <a:ext cx="8135937" cy="2454275"/>
        </p:xfrm>
        <a:graphic>
          <a:graphicData uri="http://schemas.openxmlformats.org/drawingml/2006/table">
            <a:tbl>
              <a:tblPr/>
              <a:tblGrid>
                <a:gridCol w="6983412"/>
                <a:gridCol w="11525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BFBFBF"/>
                          </a:solidFill>
                          <a:effectLst/>
                          <a:latin typeface="Calibri" pitchFamily="34" charset="0"/>
                        </a:rPr>
                        <a:t>Modalità di evasione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BFBFBF"/>
                          </a:solidFill>
                          <a:effectLst/>
                          <a:latin typeface="Calibri" pitchFamily="34" charset="0"/>
                        </a:rPr>
                        <a:t>mld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libri" pitchFamily="34" charset="0"/>
                        </a:rPr>
                        <a:t>Omessa dichiarazione (o registrazione) dell’IVA al consumo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rPr>
                        <a:t>23,8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rPr>
                        <a:t>Omessa dichiarazione di cessioni intermedie regolarmente fatturate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libri" pitchFamily="34" charset="0"/>
                        </a:rPr>
                        <a:t>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rPr>
                        <a:t>Falsa fatturazione in acquisto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it-IT"/>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libri" pitchFamily="34" charset="0"/>
                        </a:rPr>
                        <a:t>Omessa dichiarazione (o fatturazione) di cessioni intermedie di beni non detraibili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Totale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libri" pitchFamily="34" charset="0"/>
                        </a:rPr>
                        <a:t> di </a:t>
                      </a:r>
                      <a:r>
                        <a:rPr kumimoji="0" lang="it-IT" sz="1600" b="0" i="0" u="none" strike="noStrike" cap="none" normalizeH="0" baseline="0" dirty="0" smtClean="0">
                          <a:ln>
                            <a:noFill/>
                          </a:ln>
                          <a:solidFill>
                            <a:schemeClr val="tx1"/>
                          </a:solidFill>
                          <a:effectLst/>
                          <a:latin typeface="Calibri" pitchFamily="34" charset="0"/>
                        </a:rPr>
                        <a:t>cui addebitabili a un </a:t>
                      </a:r>
                      <a:r>
                        <a:rPr kumimoji="0" lang="it-IT" sz="1600" b="0" i="0" u="none" strike="noStrike" cap="none" normalizeH="0" baseline="0" dirty="0" smtClean="0">
                          <a:ln>
                            <a:noFill/>
                          </a:ln>
                          <a:solidFill>
                            <a:srgbClr val="000000"/>
                          </a:solidFill>
                          <a:effectLst/>
                          <a:latin typeface="Calibri" pitchFamily="34" charset="0"/>
                        </a:rPr>
                        <a:t>uso strumentale delle aliquote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39,5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libri" pitchFamily="34"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4059" name="CasellaDiTesto 5"/>
          <p:cNvSpPr txBox="1">
            <a:spLocks noChangeArrowheads="1"/>
          </p:cNvSpPr>
          <p:nvPr/>
        </p:nvSpPr>
        <p:spPr bwMode="auto">
          <a:xfrm>
            <a:off x="395288" y="5013176"/>
            <a:ext cx="8078787" cy="366713"/>
          </a:xfrm>
          <a:prstGeom prst="rect">
            <a:avLst/>
          </a:prstGeom>
          <a:noFill/>
          <a:ln w="9525">
            <a:noFill/>
            <a:miter lim="800000"/>
            <a:headEnd/>
            <a:tailEnd/>
          </a:ln>
        </p:spPr>
        <p:txBody>
          <a:bodyPr>
            <a:spAutoFit/>
          </a:bodyPr>
          <a:lstStyle/>
          <a:p>
            <a:pPr marL="0" lvl="1" algn="just">
              <a:spcBef>
                <a:spcPts val="600"/>
              </a:spcBef>
              <a:tabLst>
                <a:tab pos="0" algn="l"/>
              </a:tabLst>
            </a:pPr>
            <a:r>
              <a:rPr lang="it-IT" dirty="0" smtClean="0">
                <a:latin typeface="Calibri" pitchFamily="34" charset="0"/>
              </a:rPr>
              <a:t>L’evasione complessiva calcolata è in linea con le più recenti </a:t>
            </a:r>
            <a:r>
              <a:rPr lang="it-IT" smtClean="0">
                <a:latin typeface="Calibri" pitchFamily="34" charset="0"/>
              </a:rPr>
              <a:t>stime disponibili.</a:t>
            </a:r>
            <a:endParaRPr lang="it-IT" dirty="0">
              <a:latin typeface="Calibri" pitchFamily="34" charset="0"/>
            </a:endParaRPr>
          </a:p>
        </p:txBody>
      </p:sp>
      <p:sp>
        <p:nvSpPr>
          <p:cNvPr id="8" name="Parentesi graffa chiusa 7"/>
          <p:cNvSpPr/>
          <p:nvPr/>
        </p:nvSpPr>
        <p:spPr>
          <a:xfrm>
            <a:off x="7451725" y="2844800"/>
            <a:ext cx="288925" cy="647700"/>
          </a:xfrm>
          <a:prstGeom prst="rightBrace">
            <a:avLst>
              <a:gd name="adj1" fmla="val 8333"/>
              <a:gd name="adj2" fmla="val 50000"/>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r>
              <a:rPr lang="it-IT" dirty="0" smtClean="0">
                <a:solidFill>
                  <a:schemeClr val="accent1"/>
                </a:solidFill>
              </a:rPr>
              <a:t>Per dare una vera spinta all’economia è  necessario riformare il sistema fiscale e modificare la composizione del prelievo, che va anche fortemente ridotto.</a:t>
            </a:r>
          </a:p>
          <a:p>
            <a:r>
              <a:rPr lang="it-IT" dirty="0" smtClean="0">
                <a:solidFill>
                  <a:schemeClr val="accent1"/>
                </a:solidFill>
              </a:rPr>
              <a:t>Perfino a parità di pressione fiscale la ripartizione del gettito ha conseguenze economiche. Quella che c’è oggi in Italia riduce la capacità di crescita.</a:t>
            </a:r>
          </a:p>
          <a:p>
            <a:r>
              <a:rPr lang="it-IT" dirty="0">
                <a:solidFill>
                  <a:schemeClr val="accent1"/>
                </a:solidFill>
              </a:rPr>
              <a:t>P</a:t>
            </a:r>
            <a:r>
              <a:rPr lang="it-IT" dirty="0" smtClean="0">
                <a:solidFill>
                  <a:schemeClr val="accent1"/>
                </a:solidFill>
              </a:rPr>
              <a:t>er finanziare la riduzione del prelievo e le riforme servono risorse ingenti. Si possono trovare solo riducendo l’evasione fiscale.</a:t>
            </a:r>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90068B2F-F127-493E-A66F-BFE34E56B332}" type="slidenum">
              <a:rPr lang="it-IT" smtClean="0"/>
              <a:pPr>
                <a:defRPr/>
              </a:pPr>
              <a:t>2</a:t>
            </a:fld>
            <a:endParaRPr lang="it-IT"/>
          </a:p>
        </p:txBody>
      </p:sp>
    </p:spTree>
    <p:extLst>
      <p:ext uri="{BB962C8B-B14F-4D97-AF65-F5344CB8AC3E}">
        <p14:creationId xmlns:p14="http://schemas.microsoft.com/office/powerpoint/2010/main" xmlns="" val="136720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a:xfrm>
            <a:off x="457200" y="44450"/>
            <a:ext cx="6130925" cy="863600"/>
          </a:xfrm>
        </p:spPr>
        <p:txBody>
          <a:bodyPr/>
          <a:lstStyle/>
          <a:p>
            <a:pPr algn="l" eaLnBrk="1" hangingPunct="1"/>
            <a:r>
              <a:rPr lang="it-IT" sz="2800" smtClean="0"/>
              <a:t>… come si evade l’IVA …</a:t>
            </a:r>
          </a:p>
        </p:txBody>
      </p:sp>
      <p:sp>
        <p:nvSpPr>
          <p:cNvPr id="6" name="CasellaDiTesto 5"/>
          <p:cNvSpPr txBox="1"/>
          <p:nvPr/>
        </p:nvSpPr>
        <p:spPr>
          <a:xfrm>
            <a:off x="525463" y="1628775"/>
            <a:ext cx="2716212"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1.  Omessa dichiarazione dell’IVA al consumo</a:t>
            </a:r>
          </a:p>
        </p:txBody>
      </p:sp>
      <p:sp>
        <p:nvSpPr>
          <p:cNvPr id="46083" name="CasellaDiTesto 16"/>
          <p:cNvSpPr txBox="1">
            <a:spLocks noChangeArrowheads="1"/>
          </p:cNvSpPr>
          <p:nvPr/>
        </p:nvSpPr>
        <p:spPr bwMode="auto">
          <a:xfrm>
            <a:off x="406400" y="1052513"/>
            <a:ext cx="2725738" cy="369887"/>
          </a:xfrm>
          <a:prstGeom prst="rect">
            <a:avLst/>
          </a:prstGeom>
          <a:noFill/>
          <a:ln w="9525">
            <a:noFill/>
            <a:miter lim="800000"/>
            <a:headEnd/>
            <a:tailEnd/>
          </a:ln>
        </p:spPr>
        <p:txBody>
          <a:bodyPr>
            <a:spAutoFit/>
          </a:bodyPr>
          <a:lstStyle/>
          <a:p>
            <a:r>
              <a:rPr lang="it-IT">
                <a:latin typeface="Calibri" pitchFamily="34" charset="0"/>
              </a:rPr>
              <a:t>I meccanismi dell’evasione:</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4394200" y="1484313"/>
            <a:ext cx="2227263" cy="9255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a:spAutoFit/>
          </a:bodyPr>
          <a:lstStyle/>
          <a:p>
            <a:r>
              <a:rPr lang="it-IT" dirty="0">
                <a:latin typeface="Calibri" pitchFamily="34" charset="0"/>
              </a:rPr>
              <a:t>Dati 2011</a:t>
            </a:r>
          </a:p>
          <a:p>
            <a:r>
              <a:rPr lang="it-IT" dirty="0">
                <a:latin typeface="Calibri" pitchFamily="34" charset="0"/>
              </a:rPr>
              <a:t>IVA evasa:     23,8 </a:t>
            </a:r>
            <a:r>
              <a:rPr lang="it-IT" dirty="0" err="1">
                <a:latin typeface="Calibri" pitchFamily="34" charset="0"/>
              </a:rPr>
              <a:t>mld</a:t>
            </a:r>
            <a:endParaRPr lang="it-IT" dirty="0">
              <a:latin typeface="Calibri" pitchFamily="34" charset="0"/>
            </a:endParaRPr>
          </a:p>
          <a:p>
            <a:r>
              <a:rPr lang="it-IT" dirty="0">
                <a:latin typeface="Calibri" pitchFamily="34" charset="0"/>
              </a:rPr>
              <a:t>% evasione:  </a:t>
            </a:r>
            <a:r>
              <a:rPr lang="it-IT" dirty="0" smtClean="0">
                <a:latin typeface="Calibri" pitchFamily="34" charset="0"/>
              </a:rPr>
              <a:t>56,7%</a:t>
            </a:r>
            <a:endParaRPr lang="it-IT" dirty="0">
              <a:latin typeface="Calibri" pitchFamily="34" charset="0"/>
            </a:endParaRPr>
          </a:p>
        </p:txBody>
      </p:sp>
      <p:sp>
        <p:nvSpPr>
          <p:cNvPr id="4" name="Segnaposto numero diapositiva 3"/>
          <p:cNvSpPr>
            <a:spLocks noGrp="1"/>
          </p:cNvSpPr>
          <p:nvPr>
            <p:ph type="sldNum" sz="quarter" idx="12"/>
          </p:nvPr>
        </p:nvSpPr>
        <p:spPr>
          <a:xfrm>
            <a:off x="6337300" y="4832350"/>
            <a:ext cx="2133600" cy="365125"/>
          </a:xfrm>
        </p:spPr>
        <p:txBody>
          <a:bodyPr/>
          <a:lstStyle/>
          <a:p>
            <a:pPr>
              <a:defRPr/>
            </a:pPr>
            <a:fld id="{8336CCD1-1234-43E0-B55B-116CC69C811D}" type="slidenum">
              <a:rPr lang="it-IT"/>
              <a:pPr>
                <a:defRPr/>
              </a:pPr>
              <a:t>20</a:t>
            </a:fld>
            <a:endParaRPr lang="it-IT"/>
          </a:p>
        </p:txBody>
      </p:sp>
      <p:sp>
        <p:nvSpPr>
          <p:cNvPr id="52" name="Freccia a destra 51"/>
          <p:cNvSpPr/>
          <p:nvPr/>
        </p:nvSpPr>
        <p:spPr>
          <a:xfrm>
            <a:off x="3457575" y="1916113"/>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0" name="CasellaDiTesto 175"/>
          <p:cNvSpPr txBox="1">
            <a:spLocks noChangeArrowheads="1"/>
          </p:cNvSpPr>
          <p:nvPr/>
        </p:nvSpPr>
        <p:spPr bwMode="auto">
          <a:xfrm>
            <a:off x="2427288" y="2708275"/>
            <a:ext cx="2543175" cy="585788"/>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dirty="0" smtClean="0">
                <a:latin typeface="+mn-lt"/>
              </a:rPr>
              <a:t>L’omessa </a:t>
            </a:r>
            <a:r>
              <a:rPr lang="it-IT" altLang="it-IT" sz="1600" i="1" dirty="0">
                <a:latin typeface="+mn-lt"/>
              </a:rPr>
              <a:t>dichiarazione </a:t>
            </a:r>
            <a:r>
              <a:rPr lang="it-IT" altLang="it-IT" sz="1600" i="1" dirty="0" smtClean="0">
                <a:latin typeface="+mn-lt"/>
              </a:rPr>
              <a:t>di una cessione </a:t>
            </a:r>
            <a:r>
              <a:rPr lang="it-IT" altLang="it-IT" sz="1600" i="1" dirty="0">
                <a:latin typeface="+mn-lt"/>
              </a:rPr>
              <a:t>al </a:t>
            </a:r>
            <a:r>
              <a:rPr lang="it-IT" altLang="it-IT" sz="1600" i="1" dirty="0" smtClean="0">
                <a:latin typeface="+mn-lt"/>
              </a:rPr>
              <a:t>consumo …</a:t>
            </a:r>
          </a:p>
        </p:txBody>
      </p:sp>
      <p:sp>
        <p:nvSpPr>
          <p:cNvPr id="53" name="CasellaDiTesto 175"/>
          <p:cNvSpPr txBox="1">
            <a:spLocks noChangeArrowheads="1"/>
          </p:cNvSpPr>
          <p:nvPr/>
        </p:nvSpPr>
        <p:spPr bwMode="auto">
          <a:xfrm>
            <a:off x="5003800" y="5448300"/>
            <a:ext cx="3057525" cy="835025"/>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4763" lvl="1" indent="-4763" algn="just" eaLnBrk="1" fontAlgn="auto" hangingPunct="1">
              <a:spcBef>
                <a:spcPts val="600"/>
              </a:spcBef>
              <a:spcAft>
                <a:spcPts val="0"/>
              </a:spcAft>
              <a:buFont typeface="Arial" charset="0"/>
              <a:buNone/>
              <a:tabLst>
                <a:tab pos="0" algn="l"/>
              </a:tabLst>
              <a:defRPr/>
            </a:pPr>
            <a:r>
              <a:rPr lang="it-IT" altLang="it-IT" sz="1600" i="1" dirty="0" smtClean="0">
                <a:latin typeface="+mn-lt"/>
              </a:rPr>
              <a:t>… determina la </a:t>
            </a:r>
            <a:r>
              <a:rPr lang="it-IT" altLang="it-IT" sz="1600" i="1" dirty="0">
                <a:latin typeface="+mn-lt"/>
              </a:rPr>
              <a:t>perdita totale dell’IVA a beneficio </a:t>
            </a:r>
            <a:r>
              <a:rPr lang="it-IT" altLang="it-IT" sz="1600" i="1" dirty="0" smtClean="0">
                <a:latin typeface="+mn-lt"/>
              </a:rPr>
              <a:t>esclusivo di </a:t>
            </a:r>
            <a:r>
              <a:rPr lang="it-IT" altLang="it-IT" sz="1600" i="1" dirty="0">
                <a:latin typeface="+mn-lt"/>
              </a:rPr>
              <a:t>chi effettua la </a:t>
            </a:r>
            <a:r>
              <a:rPr lang="it-IT" altLang="it-IT" sz="1600" i="1" dirty="0" smtClean="0">
                <a:latin typeface="+mn-lt"/>
              </a:rPr>
              <a:t>cessione.</a:t>
            </a:r>
          </a:p>
        </p:txBody>
      </p:sp>
      <p:pic>
        <p:nvPicPr>
          <p:cNvPr id="46090" name="Immagine 11" descr="k10378654.jpg"/>
          <p:cNvPicPr>
            <a:picLocks noChangeAspect="1"/>
          </p:cNvPicPr>
          <p:nvPr/>
        </p:nvPicPr>
        <p:blipFill>
          <a:blip r:embed="rId3" cstate="print"/>
          <a:srcRect/>
          <a:stretch>
            <a:fillRect/>
          </a:stretch>
        </p:blipFill>
        <p:spPr bwMode="auto">
          <a:xfrm>
            <a:off x="7307263" y="4425950"/>
            <a:ext cx="1008062" cy="860425"/>
          </a:xfrm>
          <a:prstGeom prst="rect">
            <a:avLst/>
          </a:prstGeom>
          <a:noFill/>
          <a:ln w="9525">
            <a:noFill/>
            <a:miter lim="800000"/>
            <a:headEnd/>
            <a:tailEnd/>
          </a:ln>
        </p:spPr>
      </p:pic>
      <p:cxnSp>
        <p:nvCxnSpPr>
          <p:cNvPr id="100" name="Connettore 1 99"/>
          <p:cNvCxnSpPr/>
          <p:nvPr/>
        </p:nvCxnSpPr>
        <p:spPr>
          <a:xfrm>
            <a:off x="1382713" y="4986338"/>
            <a:ext cx="7056437"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a:off x="1346200" y="4445000"/>
            <a:ext cx="7092950" cy="2540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ttangolo arrotondato 101"/>
          <p:cNvSpPr/>
          <p:nvPr/>
        </p:nvSpPr>
        <p:spPr>
          <a:xfrm>
            <a:off x="3325538" y="4361209"/>
            <a:ext cx="122413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p:txBody>
      </p:sp>
      <p:sp>
        <p:nvSpPr>
          <p:cNvPr id="103" name="Rettangolo arrotondato 102"/>
          <p:cNvSpPr/>
          <p:nvPr/>
        </p:nvSpPr>
        <p:spPr>
          <a:xfrm>
            <a:off x="5444888" y="4361209"/>
            <a:ext cx="1431368"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a:t>
            </a:r>
            <a:r>
              <a:rPr lang="it-IT" sz="1200" dirty="0">
                <a:ln w="3175">
                  <a:solidFill>
                    <a:srgbClr val="FF0000"/>
                  </a:solidFill>
                  <a:prstDash val="solid"/>
                </a:ln>
                <a:solidFill>
                  <a:srgbClr val="FF0000"/>
                </a:solidFill>
                <a:cs typeface="MV Boli" pitchFamily="2" charset="0"/>
              </a:rPr>
              <a:t>30</a:t>
            </a:r>
            <a:endParaRPr lang="it-IT" sz="1200" dirty="0">
              <a:ln w="3175">
                <a:solidFill>
                  <a:schemeClr val="tx2">
                    <a:satMod val="155000"/>
                  </a:schemeClr>
                </a:solidFill>
                <a:prstDash val="solid"/>
              </a:ln>
              <a:solidFill>
                <a:srgbClr val="000000"/>
              </a:solidFill>
              <a:cs typeface="MV Boli" pitchFamily="2" charset="0"/>
            </a:endParaRPr>
          </a:p>
        </p:txBody>
      </p:sp>
      <p:sp>
        <p:nvSpPr>
          <p:cNvPr id="104" name="Disco magnetico 103"/>
          <p:cNvSpPr/>
          <p:nvPr/>
        </p:nvSpPr>
        <p:spPr>
          <a:xfrm>
            <a:off x="2749550" y="4849813"/>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05" name="Rettangolo 104"/>
          <p:cNvSpPr/>
          <p:nvPr/>
        </p:nvSpPr>
        <p:spPr>
          <a:xfrm>
            <a:off x="827088" y="3705225"/>
            <a:ext cx="7561262"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106" name="Connettore 2 105"/>
          <p:cNvCxnSpPr/>
          <p:nvPr/>
        </p:nvCxnSpPr>
        <p:spPr>
          <a:xfrm>
            <a:off x="3108325" y="4994275"/>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07" name="Connettore 2 106"/>
          <p:cNvCxnSpPr/>
          <p:nvPr/>
        </p:nvCxnSpPr>
        <p:spPr>
          <a:xfrm flipV="1">
            <a:off x="5199063" y="4994275"/>
            <a:ext cx="250825" cy="1588"/>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08" name="Connettore 2 107"/>
          <p:cNvCxnSpPr/>
          <p:nvPr/>
        </p:nvCxnSpPr>
        <p:spPr>
          <a:xfrm>
            <a:off x="6902450" y="5003800"/>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09" name="Connettore 2 108"/>
          <p:cNvCxnSpPr/>
          <p:nvPr/>
        </p:nvCxnSpPr>
        <p:spPr>
          <a:xfrm flipH="1">
            <a:off x="2535238" y="4452938"/>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10" name="Connettore 2 109"/>
          <p:cNvCxnSpPr/>
          <p:nvPr/>
        </p:nvCxnSpPr>
        <p:spPr>
          <a:xfrm flipH="1">
            <a:off x="4551363" y="4460875"/>
            <a:ext cx="89852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11" name="Connettore 2 110"/>
          <p:cNvCxnSpPr/>
          <p:nvPr/>
        </p:nvCxnSpPr>
        <p:spPr>
          <a:xfrm flipH="1" flipV="1">
            <a:off x="6894513" y="4470400"/>
            <a:ext cx="3587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114" name="Rettangolo arrotondato 113"/>
          <p:cNvSpPr/>
          <p:nvPr/>
        </p:nvSpPr>
        <p:spPr>
          <a:xfrm>
            <a:off x="1547664" y="4437112"/>
            <a:ext cx="987077"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115" name="Connettore 1 114"/>
          <p:cNvCxnSpPr>
            <a:endCxn id="104" idx="2"/>
          </p:cNvCxnSpPr>
          <p:nvPr/>
        </p:nvCxnSpPr>
        <p:spPr>
          <a:xfrm>
            <a:off x="2533650" y="4994275"/>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105" name="Rettangolo 87"/>
          <p:cNvSpPr>
            <a:spLocks noChangeArrowheads="1"/>
          </p:cNvSpPr>
          <p:nvPr/>
        </p:nvSpPr>
        <p:spPr bwMode="auto">
          <a:xfrm>
            <a:off x="1831975" y="3713163"/>
            <a:ext cx="39370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46106" name="Rettangolo 88"/>
          <p:cNvSpPr>
            <a:spLocks noChangeArrowheads="1"/>
          </p:cNvSpPr>
          <p:nvPr/>
        </p:nvSpPr>
        <p:spPr bwMode="auto">
          <a:xfrm>
            <a:off x="3476625" y="3713163"/>
            <a:ext cx="922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46107" name="Rettangolo 89"/>
          <p:cNvSpPr>
            <a:spLocks noChangeArrowheads="1"/>
          </p:cNvSpPr>
          <p:nvPr/>
        </p:nvSpPr>
        <p:spPr bwMode="auto">
          <a:xfrm>
            <a:off x="5505450" y="3713163"/>
            <a:ext cx="1335088" cy="338137"/>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119" name="Connettore 2 118"/>
          <p:cNvCxnSpPr>
            <a:endCxn id="46105" idx="2"/>
          </p:cNvCxnSpPr>
          <p:nvPr/>
        </p:nvCxnSpPr>
        <p:spPr>
          <a:xfrm flipH="1" flipV="1">
            <a:off x="2028825" y="4051300"/>
            <a:ext cx="1588" cy="382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0" name="Connettore 2 119"/>
          <p:cNvCxnSpPr/>
          <p:nvPr/>
        </p:nvCxnSpPr>
        <p:spPr>
          <a:xfrm flipH="1" flipV="1">
            <a:off x="3708400" y="4051300"/>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6110" name="Rettangolo 87"/>
          <p:cNvSpPr>
            <a:spLocks noChangeArrowheads="1"/>
          </p:cNvSpPr>
          <p:nvPr/>
        </p:nvSpPr>
        <p:spPr bwMode="auto">
          <a:xfrm>
            <a:off x="2751138" y="3713163"/>
            <a:ext cx="287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46111" name="Rettangolo 87"/>
          <p:cNvSpPr>
            <a:spLocks noChangeArrowheads="1"/>
          </p:cNvSpPr>
          <p:nvPr/>
        </p:nvSpPr>
        <p:spPr bwMode="auto">
          <a:xfrm>
            <a:off x="4911725" y="3713163"/>
            <a:ext cx="287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123" name="Disco magnetico 122"/>
          <p:cNvSpPr/>
          <p:nvPr/>
        </p:nvSpPr>
        <p:spPr>
          <a:xfrm>
            <a:off x="7658100" y="4721225"/>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24" name="Disco magnetico 123"/>
          <p:cNvSpPr/>
          <p:nvPr/>
        </p:nvSpPr>
        <p:spPr>
          <a:xfrm>
            <a:off x="7829550" y="4548188"/>
            <a:ext cx="360363" cy="21748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25" name="Disco magnetico 124"/>
          <p:cNvSpPr/>
          <p:nvPr/>
        </p:nvSpPr>
        <p:spPr>
          <a:xfrm>
            <a:off x="8027988" y="4735513"/>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26" name="Connettore 1 125"/>
          <p:cNvCxnSpPr/>
          <p:nvPr/>
        </p:nvCxnSpPr>
        <p:spPr>
          <a:xfrm>
            <a:off x="4549775" y="4994275"/>
            <a:ext cx="288925"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116" name="Rettangolo 86"/>
          <p:cNvSpPr>
            <a:spLocks noChangeArrowheads="1"/>
          </p:cNvSpPr>
          <p:nvPr/>
        </p:nvSpPr>
        <p:spPr bwMode="auto">
          <a:xfrm>
            <a:off x="2281238" y="41370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46117" name="Rettangolo 86"/>
          <p:cNvSpPr>
            <a:spLocks noChangeArrowheads="1"/>
          </p:cNvSpPr>
          <p:nvPr/>
        </p:nvSpPr>
        <p:spPr bwMode="auto">
          <a:xfrm>
            <a:off x="4513263" y="41370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46118" name="Rettangolo 128"/>
          <p:cNvSpPr>
            <a:spLocks noChangeArrowheads="1"/>
          </p:cNvSpPr>
          <p:nvPr/>
        </p:nvSpPr>
        <p:spPr bwMode="auto">
          <a:xfrm>
            <a:off x="6640513" y="4168775"/>
            <a:ext cx="935037" cy="276225"/>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46119" name="Rettangolo 87"/>
          <p:cNvSpPr>
            <a:spLocks noChangeArrowheads="1"/>
          </p:cNvSpPr>
          <p:nvPr/>
        </p:nvSpPr>
        <p:spPr bwMode="auto">
          <a:xfrm>
            <a:off x="774700" y="3714750"/>
            <a:ext cx="6810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46120" name="Rettangolo 87"/>
          <p:cNvSpPr>
            <a:spLocks noChangeArrowheads="1"/>
          </p:cNvSpPr>
          <p:nvPr/>
        </p:nvSpPr>
        <p:spPr bwMode="auto">
          <a:xfrm>
            <a:off x="884238" y="4289425"/>
            <a:ext cx="461962"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46121" name="Rettangolo 87"/>
          <p:cNvSpPr>
            <a:spLocks noChangeArrowheads="1"/>
          </p:cNvSpPr>
          <p:nvPr/>
        </p:nvSpPr>
        <p:spPr bwMode="auto">
          <a:xfrm>
            <a:off x="755650" y="4791075"/>
            <a:ext cx="709613"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134" name="Disco magnetico 133"/>
          <p:cNvSpPr/>
          <p:nvPr/>
        </p:nvSpPr>
        <p:spPr>
          <a:xfrm>
            <a:off x="4838700" y="4778375"/>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35" name="Disco magnetico 134"/>
          <p:cNvSpPr/>
          <p:nvPr/>
        </p:nvSpPr>
        <p:spPr>
          <a:xfrm>
            <a:off x="4838700" y="4568825"/>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36" name="Connettore 2 135"/>
          <p:cNvCxnSpPr/>
          <p:nvPr/>
        </p:nvCxnSpPr>
        <p:spPr>
          <a:xfrm>
            <a:off x="4140200" y="4060825"/>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ttore 2 136"/>
          <p:cNvCxnSpPr/>
          <p:nvPr/>
        </p:nvCxnSpPr>
        <p:spPr>
          <a:xfrm flipH="1" flipV="1">
            <a:off x="5965825" y="405606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8" name="Connettore 2 137"/>
          <p:cNvCxnSpPr/>
          <p:nvPr/>
        </p:nvCxnSpPr>
        <p:spPr>
          <a:xfrm>
            <a:off x="6372225" y="4065588"/>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ttore 1 138"/>
          <p:cNvCxnSpPr/>
          <p:nvPr/>
        </p:nvCxnSpPr>
        <p:spPr>
          <a:xfrm flipH="1">
            <a:off x="5868988" y="3776663"/>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onnettore 1 139"/>
          <p:cNvCxnSpPr/>
          <p:nvPr/>
        </p:nvCxnSpPr>
        <p:spPr>
          <a:xfrm>
            <a:off x="5868988" y="3776663"/>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129" name="CasellaDiTesto 92"/>
          <p:cNvSpPr txBox="1">
            <a:spLocks noChangeArrowheads="1"/>
          </p:cNvSpPr>
          <p:nvPr/>
        </p:nvSpPr>
        <p:spPr bwMode="auto">
          <a:xfrm>
            <a:off x="6729413" y="3644900"/>
            <a:ext cx="1443037"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0</a:t>
            </a:r>
          </a:p>
          <a:p>
            <a:pPr>
              <a:tabLst>
                <a:tab pos="1073150" algn="l"/>
                <a:tab pos="1527175" algn="l"/>
              </a:tabLst>
            </a:pPr>
            <a:r>
              <a:rPr lang="it-IT" altLang="it-IT" sz="1300">
                <a:latin typeface="Calibri" pitchFamily="34" charset="0"/>
              </a:rPr>
              <a:t>evasione IVA:	30</a:t>
            </a:r>
          </a:p>
        </p:txBody>
      </p:sp>
      <p:sp>
        <p:nvSpPr>
          <p:cNvPr id="142" name="Ovale 141"/>
          <p:cNvSpPr/>
          <p:nvPr/>
        </p:nvSpPr>
        <p:spPr>
          <a:xfrm>
            <a:off x="7804150" y="3794125"/>
            <a:ext cx="358775"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57" name="Connettore 2 56"/>
          <p:cNvCxnSpPr>
            <a:stCxn id="53" idx="0"/>
            <a:endCxn id="142" idx="3"/>
          </p:cNvCxnSpPr>
          <p:nvPr/>
        </p:nvCxnSpPr>
        <p:spPr>
          <a:xfrm flipV="1">
            <a:off x="6532563" y="4114800"/>
            <a:ext cx="1323975" cy="1333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a:stCxn id="50" idx="3"/>
          </p:cNvCxnSpPr>
          <p:nvPr/>
        </p:nvCxnSpPr>
        <p:spPr>
          <a:xfrm>
            <a:off x="4970463" y="3001963"/>
            <a:ext cx="825500" cy="787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 name="Segnaposto numero diapositiva 3"/>
          <p:cNvSpPr txBox="1">
            <a:spLocks/>
          </p:cNvSpPr>
          <p:nvPr/>
        </p:nvSpPr>
        <p:spPr>
          <a:xfrm>
            <a:off x="6542856" y="6356350"/>
            <a:ext cx="2133600" cy="365125"/>
          </a:xfrm>
          <a:prstGeom prst="rect">
            <a:avLst/>
          </a:prstGeom>
        </p:spPr>
        <p:txBody>
          <a:bodyPr anchor="ctr"/>
          <a:lstStyle/>
          <a:p>
            <a:pPr algn="r" fontAlgn="auto">
              <a:spcBef>
                <a:spcPts val="0"/>
              </a:spcBef>
              <a:spcAft>
                <a:spcPts val="0"/>
              </a:spcAft>
              <a:defRPr/>
            </a:pPr>
            <a:fld id="{8956AC62-A72D-4535-8F61-E9E3BA365B86}" type="slidenum">
              <a:rPr lang="it-IT" sz="1200">
                <a:solidFill>
                  <a:schemeClr val="tx1">
                    <a:tint val="75000"/>
                  </a:schemeClr>
                </a:solidFill>
                <a:latin typeface="+mn-lt"/>
              </a:rPr>
              <a:pPr algn="r" fontAlgn="auto">
                <a:spcBef>
                  <a:spcPts val="0"/>
                </a:spcBef>
                <a:spcAft>
                  <a:spcPts val="0"/>
                </a:spcAft>
                <a:defRPr/>
              </a:pPr>
              <a:t>20</a:t>
            </a:fld>
            <a:endParaRPr lang="it-IT" sz="1200" dirty="0">
              <a:solidFill>
                <a:schemeClr val="tx1">
                  <a:tint val="75000"/>
                </a:schemeClr>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title"/>
          </p:nvPr>
        </p:nvSpPr>
        <p:spPr>
          <a:xfrm>
            <a:off x="457200" y="44450"/>
            <a:ext cx="6130925" cy="863600"/>
          </a:xfrm>
        </p:spPr>
        <p:txBody>
          <a:bodyPr/>
          <a:lstStyle/>
          <a:p>
            <a:pPr algn="l" eaLnBrk="1" hangingPunct="1"/>
            <a:r>
              <a:rPr lang="it-IT" sz="2800" smtClean="0"/>
              <a:t>… come si evade l’IVA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771333D3-2602-46CA-B3C6-97155FE425C4}" type="slidenum">
              <a:rPr lang="it-IT"/>
              <a:pPr>
                <a:defRPr/>
              </a:pPr>
              <a:t>21</a:t>
            </a:fld>
            <a:endParaRPr lang="it-IT"/>
          </a:p>
        </p:txBody>
      </p:sp>
      <p:sp>
        <p:nvSpPr>
          <p:cNvPr id="57" name="CasellaDiTesto 175"/>
          <p:cNvSpPr txBox="1">
            <a:spLocks noChangeArrowheads="1"/>
          </p:cNvSpPr>
          <p:nvPr/>
        </p:nvSpPr>
        <p:spPr bwMode="auto">
          <a:xfrm>
            <a:off x="4572000" y="5013325"/>
            <a:ext cx="3057525" cy="1077913"/>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dirty="0" smtClean="0"/>
              <a:t>… si determina solo una perdita parziale dell’IVA (ma sempre a beneficio esclusivo di chi effettua la cessione).</a:t>
            </a:r>
            <a:endParaRPr lang="it-IT" altLang="it-IT" sz="1600" i="1" dirty="0"/>
          </a:p>
        </p:txBody>
      </p:sp>
      <p:sp>
        <p:nvSpPr>
          <p:cNvPr id="46" name="CasellaDiTesto 175"/>
          <p:cNvSpPr txBox="1">
            <a:spLocks noChangeArrowheads="1"/>
          </p:cNvSpPr>
          <p:nvPr/>
        </p:nvSpPr>
        <p:spPr bwMode="auto">
          <a:xfrm>
            <a:off x="3059113" y="1341438"/>
            <a:ext cx="3059112" cy="1076325"/>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dirty="0" smtClean="0">
                <a:latin typeface="+mn-lt"/>
              </a:rPr>
              <a:t>… se però i </a:t>
            </a:r>
            <a:r>
              <a:rPr lang="it-IT" altLang="it-IT" sz="1600" i="1" dirty="0">
                <a:latin typeface="+mn-lt"/>
              </a:rPr>
              <a:t>relativi acquisti vengono fatturati ma non dichiarati </a:t>
            </a:r>
            <a:r>
              <a:rPr lang="it-IT" altLang="it-IT" sz="1600" i="1" dirty="0" smtClean="0">
                <a:latin typeface="+mn-lt"/>
              </a:rPr>
              <a:t>(per </a:t>
            </a:r>
            <a:r>
              <a:rPr lang="it-IT" altLang="it-IT" sz="1600" i="1" dirty="0">
                <a:latin typeface="+mn-lt"/>
              </a:rPr>
              <a:t>esporre margini di guadagno </a:t>
            </a:r>
            <a:r>
              <a:rPr lang="it-IT" altLang="it-IT" sz="1600" i="1" dirty="0" smtClean="0">
                <a:latin typeface="+mn-lt"/>
              </a:rPr>
              <a:t>credibili) ...</a:t>
            </a:r>
            <a:endParaRPr lang="it-IT" altLang="it-IT" sz="1600" i="1" dirty="0">
              <a:latin typeface="+mn-lt"/>
            </a:endParaRPr>
          </a:p>
        </p:txBody>
      </p:sp>
      <p:sp>
        <p:nvSpPr>
          <p:cNvPr id="50" name="Segnaposto numero diapositiva 3"/>
          <p:cNvSpPr txBox="1">
            <a:spLocks/>
          </p:cNvSpPr>
          <p:nvPr/>
        </p:nvSpPr>
        <p:spPr>
          <a:xfrm>
            <a:off x="6121400" y="4184650"/>
            <a:ext cx="2133600" cy="365125"/>
          </a:xfrm>
          <a:prstGeom prst="rect">
            <a:avLst/>
          </a:prstGeom>
        </p:spPr>
        <p:txBody>
          <a:bodyPr anchor="ctr"/>
          <a:lstStyle/>
          <a:p>
            <a:pPr algn="r" fontAlgn="auto">
              <a:spcBef>
                <a:spcPts val="0"/>
              </a:spcBef>
              <a:spcAft>
                <a:spcPts val="0"/>
              </a:spcAft>
              <a:defRPr/>
            </a:pPr>
            <a:fld id="{717FAD70-27A6-4F26-ACCA-8CDC1F937636}" type="slidenum">
              <a:rPr lang="it-IT" sz="1200">
                <a:solidFill>
                  <a:schemeClr val="tx1">
                    <a:tint val="75000"/>
                  </a:schemeClr>
                </a:solidFill>
                <a:latin typeface="+mn-lt"/>
              </a:rPr>
              <a:pPr algn="r" fontAlgn="auto">
                <a:spcBef>
                  <a:spcPts val="0"/>
                </a:spcBef>
                <a:spcAft>
                  <a:spcPts val="0"/>
                </a:spcAft>
                <a:defRPr/>
              </a:pPr>
              <a:t>21</a:t>
            </a:fld>
            <a:endParaRPr lang="it-IT" sz="1200">
              <a:solidFill>
                <a:schemeClr val="tx1">
                  <a:tint val="75000"/>
                </a:schemeClr>
              </a:solidFill>
              <a:latin typeface="+mn-lt"/>
            </a:endParaRPr>
          </a:p>
        </p:txBody>
      </p:sp>
      <p:pic>
        <p:nvPicPr>
          <p:cNvPr id="48135" name="Immagine 11" descr="k10378654.jpg"/>
          <p:cNvPicPr>
            <a:picLocks noChangeAspect="1"/>
          </p:cNvPicPr>
          <p:nvPr/>
        </p:nvPicPr>
        <p:blipFill>
          <a:blip r:embed="rId3" cstate="print"/>
          <a:srcRect/>
          <a:stretch>
            <a:fillRect/>
          </a:stretch>
        </p:blipFill>
        <p:spPr bwMode="auto">
          <a:xfrm>
            <a:off x="7062788" y="3776663"/>
            <a:ext cx="1008062" cy="862012"/>
          </a:xfrm>
          <a:prstGeom prst="rect">
            <a:avLst/>
          </a:prstGeom>
          <a:noFill/>
          <a:ln w="9525">
            <a:noFill/>
            <a:miter lim="800000"/>
            <a:headEnd/>
            <a:tailEnd/>
          </a:ln>
        </p:spPr>
      </p:pic>
      <p:cxnSp>
        <p:nvCxnSpPr>
          <p:cNvPr id="53" name="Connettore 1 52"/>
          <p:cNvCxnSpPr/>
          <p:nvPr/>
        </p:nvCxnSpPr>
        <p:spPr>
          <a:xfrm>
            <a:off x="1166813" y="4338638"/>
            <a:ext cx="7056437"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1130300" y="3797300"/>
            <a:ext cx="7092950" cy="2540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ttangolo arrotondato 57"/>
          <p:cNvSpPr/>
          <p:nvPr/>
        </p:nvSpPr>
        <p:spPr>
          <a:xfrm>
            <a:off x="3109514" y="3713137"/>
            <a:ext cx="122413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p:txBody>
      </p:sp>
      <p:sp>
        <p:nvSpPr>
          <p:cNvPr id="59" name="Rettangolo arrotondato 58"/>
          <p:cNvSpPr/>
          <p:nvPr/>
        </p:nvSpPr>
        <p:spPr>
          <a:xfrm>
            <a:off x="5228864" y="3713137"/>
            <a:ext cx="1431368"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a:t>
            </a:r>
            <a:r>
              <a:rPr lang="it-IT" sz="1200" dirty="0">
                <a:ln w="3175">
                  <a:solidFill>
                    <a:srgbClr val="FF0000"/>
                  </a:solidFill>
                  <a:prstDash val="solid"/>
                </a:ln>
                <a:solidFill>
                  <a:srgbClr val="FF0000"/>
                </a:solidFill>
                <a:cs typeface="MV Boli" pitchFamily="2" charset="0"/>
              </a:rPr>
              <a:t>10</a:t>
            </a:r>
            <a:endParaRPr lang="it-IT" sz="1200" dirty="0">
              <a:ln w="3175">
                <a:solidFill>
                  <a:schemeClr val="tx2">
                    <a:satMod val="155000"/>
                  </a:schemeClr>
                </a:solidFill>
                <a:prstDash val="solid"/>
              </a:ln>
              <a:solidFill>
                <a:srgbClr val="000000"/>
              </a:solidFill>
              <a:cs typeface="MV Boli" pitchFamily="2" charset="0"/>
            </a:endParaRPr>
          </a:p>
        </p:txBody>
      </p:sp>
      <p:sp>
        <p:nvSpPr>
          <p:cNvPr id="60" name="Disco magnetico 59"/>
          <p:cNvSpPr/>
          <p:nvPr/>
        </p:nvSpPr>
        <p:spPr>
          <a:xfrm>
            <a:off x="2532063" y="4202113"/>
            <a:ext cx="360362"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61" name="Rettangolo 60"/>
          <p:cNvSpPr/>
          <p:nvPr/>
        </p:nvSpPr>
        <p:spPr>
          <a:xfrm>
            <a:off x="611188" y="3057525"/>
            <a:ext cx="7561262"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62" name="Connettore 2 61"/>
          <p:cNvCxnSpPr/>
          <p:nvPr/>
        </p:nvCxnSpPr>
        <p:spPr>
          <a:xfrm>
            <a:off x="2890838" y="4346575"/>
            <a:ext cx="217487"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flipV="1">
            <a:off x="4981575" y="4346575"/>
            <a:ext cx="252413" cy="1588"/>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6686550" y="4354513"/>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flipH="1">
            <a:off x="2317750" y="3805238"/>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4333875" y="3813175"/>
            <a:ext cx="900113"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flipH="1" flipV="1">
            <a:off x="6677025" y="3822700"/>
            <a:ext cx="360363"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71" name="Rettangolo arrotondato 70"/>
          <p:cNvSpPr/>
          <p:nvPr/>
        </p:nvSpPr>
        <p:spPr>
          <a:xfrm>
            <a:off x="1403649" y="3789040"/>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72" name="Connettore 1 71"/>
          <p:cNvCxnSpPr>
            <a:endCxn id="60" idx="2"/>
          </p:cNvCxnSpPr>
          <p:nvPr/>
        </p:nvCxnSpPr>
        <p:spPr>
          <a:xfrm>
            <a:off x="2316163" y="4346575"/>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150" name="Rettangolo 87"/>
          <p:cNvSpPr>
            <a:spLocks noChangeArrowheads="1"/>
          </p:cNvSpPr>
          <p:nvPr/>
        </p:nvSpPr>
        <p:spPr bwMode="auto">
          <a:xfrm>
            <a:off x="1614488" y="3065463"/>
            <a:ext cx="39370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48151" name="Rettangolo 88"/>
          <p:cNvSpPr>
            <a:spLocks noChangeArrowheads="1"/>
          </p:cNvSpPr>
          <p:nvPr/>
        </p:nvSpPr>
        <p:spPr bwMode="auto">
          <a:xfrm>
            <a:off x="3259138" y="3065463"/>
            <a:ext cx="922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48152" name="Rettangolo 89"/>
          <p:cNvSpPr>
            <a:spLocks noChangeArrowheads="1"/>
          </p:cNvSpPr>
          <p:nvPr/>
        </p:nvSpPr>
        <p:spPr bwMode="auto">
          <a:xfrm>
            <a:off x="5435600" y="3065463"/>
            <a:ext cx="936625" cy="338137"/>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76" name="Connettore 2 75"/>
          <p:cNvCxnSpPr>
            <a:endCxn id="48150" idx="2"/>
          </p:cNvCxnSpPr>
          <p:nvPr/>
        </p:nvCxnSpPr>
        <p:spPr>
          <a:xfrm flipH="1" flipV="1">
            <a:off x="1811338" y="3403600"/>
            <a:ext cx="1587" cy="382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flipV="1">
            <a:off x="3492500" y="3403600"/>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8155" name="Rettangolo 87"/>
          <p:cNvSpPr>
            <a:spLocks noChangeArrowheads="1"/>
          </p:cNvSpPr>
          <p:nvPr/>
        </p:nvSpPr>
        <p:spPr bwMode="auto">
          <a:xfrm>
            <a:off x="2533650" y="3065463"/>
            <a:ext cx="287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48156" name="Rettangolo 87"/>
          <p:cNvSpPr>
            <a:spLocks noChangeArrowheads="1"/>
          </p:cNvSpPr>
          <p:nvPr/>
        </p:nvSpPr>
        <p:spPr bwMode="auto">
          <a:xfrm>
            <a:off x="4694238" y="3065463"/>
            <a:ext cx="287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80" name="Disco magnetico 79"/>
          <p:cNvSpPr/>
          <p:nvPr/>
        </p:nvSpPr>
        <p:spPr>
          <a:xfrm>
            <a:off x="7413625" y="4073525"/>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1" name="Disco magnetico 80"/>
          <p:cNvSpPr/>
          <p:nvPr/>
        </p:nvSpPr>
        <p:spPr>
          <a:xfrm>
            <a:off x="7585075" y="3900488"/>
            <a:ext cx="360363" cy="21748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2" name="Disco magnetico 81"/>
          <p:cNvSpPr/>
          <p:nvPr/>
        </p:nvSpPr>
        <p:spPr>
          <a:xfrm>
            <a:off x="7783513" y="4086225"/>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3" name="Connettore 1 82"/>
          <p:cNvCxnSpPr/>
          <p:nvPr/>
        </p:nvCxnSpPr>
        <p:spPr>
          <a:xfrm>
            <a:off x="4332288" y="4346575"/>
            <a:ext cx="288925"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161" name="Rettangolo 86"/>
          <p:cNvSpPr>
            <a:spLocks noChangeArrowheads="1"/>
          </p:cNvSpPr>
          <p:nvPr/>
        </p:nvSpPr>
        <p:spPr bwMode="auto">
          <a:xfrm>
            <a:off x="2063750" y="34893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48162" name="Rettangolo 86"/>
          <p:cNvSpPr>
            <a:spLocks noChangeArrowheads="1"/>
          </p:cNvSpPr>
          <p:nvPr/>
        </p:nvSpPr>
        <p:spPr bwMode="auto">
          <a:xfrm>
            <a:off x="4295775" y="34893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48163" name="Rettangolo 85"/>
          <p:cNvSpPr>
            <a:spLocks noChangeArrowheads="1"/>
          </p:cNvSpPr>
          <p:nvPr/>
        </p:nvSpPr>
        <p:spPr bwMode="auto">
          <a:xfrm>
            <a:off x="6423025" y="3519488"/>
            <a:ext cx="936625" cy="277812"/>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48164" name="Rettangolo 87"/>
          <p:cNvSpPr>
            <a:spLocks noChangeArrowheads="1"/>
          </p:cNvSpPr>
          <p:nvPr/>
        </p:nvSpPr>
        <p:spPr bwMode="auto">
          <a:xfrm>
            <a:off x="558800" y="3065463"/>
            <a:ext cx="681038"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48165" name="Rettangolo 87"/>
          <p:cNvSpPr>
            <a:spLocks noChangeArrowheads="1"/>
          </p:cNvSpPr>
          <p:nvPr/>
        </p:nvSpPr>
        <p:spPr bwMode="auto">
          <a:xfrm>
            <a:off x="668338" y="3640138"/>
            <a:ext cx="461962"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48166" name="Rettangolo 87"/>
          <p:cNvSpPr>
            <a:spLocks noChangeArrowheads="1"/>
          </p:cNvSpPr>
          <p:nvPr/>
        </p:nvSpPr>
        <p:spPr bwMode="auto">
          <a:xfrm>
            <a:off x="539750" y="4143375"/>
            <a:ext cx="709613"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90" name="Disco magnetico 89"/>
          <p:cNvSpPr/>
          <p:nvPr/>
        </p:nvSpPr>
        <p:spPr>
          <a:xfrm>
            <a:off x="4621213" y="4130675"/>
            <a:ext cx="360362"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91" name="Disco magnetico 90"/>
          <p:cNvSpPr/>
          <p:nvPr/>
        </p:nvSpPr>
        <p:spPr>
          <a:xfrm>
            <a:off x="4621213" y="3921125"/>
            <a:ext cx="360362"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92" name="Connettore 2 91"/>
          <p:cNvCxnSpPr/>
          <p:nvPr/>
        </p:nvCxnSpPr>
        <p:spPr>
          <a:xfrm>
            <a:off x="3924300" y="3413125"/>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p:nvPr/>
        </p:nvCxnSpPr>
        <p:spPr>
          <a:xfrm flipH="1" flipV="1">
            <a:off x="5749925" y="340836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4" name="Connettore 2 93"/>
          <p:cNvCxnSpPr/>
          <p:nvPr/>
        </p:nvCxnSpPr>
        <p:spPr>
          <a:xfrm>
            <a:off x="6156325" y="3417888"/>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flipH="1">
            <a:off x="5607050" y="3138488"/>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a:off x="5607050" y="3138488"/>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8174" name="CasellaDiTesto 92"/>
          <p:cNvSpPr txBox="1">
            <a:spLocks noChangeArrowheads="1"/>
          </p:cNvSpPr>
          <p:nvPr/>
        </p:nvSpPr>
        <p:spPr bwMode="auto">
          <a:xfrm>
            <a:off x="6513513" y="2997200"/>
            <a:ext cx="1443037"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20</a:t>
            </a:r>
          </a:p>
          <a:p>
            <a:pPr>
              <a:tabLst>
                <a:tab pos="1073150" algn="l"/>
                <a:tab pos="1527175" algn="l"/>
              </a:tabLst>
            </a:pPr>
            <a:r>
              <a:rPr lang="it-IT" altLang="it-IT" sz="1300">
                <a:latin typeface="Calibri" pitchFamily="34" charset="0"/>
              </a:rPr>
              <a:t>evasione IVA:	10</a:t>
            </a:r>
          </a:p>
        </p:txBody>
      </p:sp>
      <p:sp>
        <p:nvSpPr>
          <p:cNvPr id="98" name="Ovale 97"/>
          <p:cNvSpPr/>
          <p:nvPr/>
        </p:nvSpPr>
        <p:spPr>
          <a:xfrm>
            <a:off x="7588250" y="3146425"/>
            <a:ext cx="358775"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99" name="Connettore 1 98"/>
          <p:cNvCxnSpPr/>
          <p:nvPr/>
        </p:nvCxnSpPr>
        <p:spPr>
          <a:xfrm flipH="1">
            <a:off x="6011863" y="3143250"/>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6011863" y="3143250"/>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ttore 2 50"/>
          <p:cNvCxnSpPr>
            <a:stCxn id="46" idx="2"/>
            <a:endCxn id="48152" idx="0"/>
          </p:cNvCxnSpPr>
          <p:nvPr/>
        </p:nvCxnSpPr>
        <p:spPr>
          <a:xfrm>
            <a:off x="4589463" y="2417763"/>
            <a:ext cx="1314450"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a:stCxn id="57" idx="0"/>
            <a:endCxn id="98" idx="3"/>
          </p:cNvCxnSpPr>
          <p:nvPr/>
        </p:nvCxnSpPr>
        <p:spPr>
          <a:xfrm flipV="1">
            <a:off x="6100763" y="3467100"/>
            <a:ext cx="1539875" cy="15462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title"/>
          </p:nvPr>
        </p:nvSpPr>
        <p:spPr>
          <a:xfrm>
            <a:off x="457200" y="44450"/>
            <a:ext cx="6130925" cy="863600"/>
          </a:xfrm>
        </p:spPr>
        <p:txBody>
          <a:bodyPr/>
          <a:lstStyle/>
          <a:p>
            <a:pPr algn="l" eaLnBrk="1" hangingPunct="1"/>
            <a:r>
              <a:rPr lang="it-IT" sz="2800" smtClean="0"/>
              <a:t>… come si evade l’IVA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F0358351-242E-4EA5-8750-D88220E59D8D}" type="slidenum">
              <a:rPr lang="it-IT"/>
              <a:pPr>
                <a:defRPr/>
              </a:pPr>
              <a:t>22</a:t>
            </a:fld>
            <a:endParaRPr lang="it-IT"/>
          </a:p>
        </p:txBody>
      </p:sp>
      <p:sp>
        <p:nvSpPr>
          <p:cNvPr id="57" name="CasellaDiTesto 175"/>
          <p:cNvSpPr txBox="1">
            <a:spLocks noChangeArrowheads="1"/>
          </p:cNvSpPr>
          <p:nvPr/>
        </p:nvSpPr>
        <p:spPr bwMode="auto">
          <a:xfrm>
            <a:off x="4067175" y="5084763"/>
            <a:ext cx="3059113" cy="831850"/>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dirty="0" smtClean="0"/>
              <a:t>… si determina ugualmente la perdita totale dell’IVA, ma a beneficio  del consumatore.</a:t>
            </a:r>
          </a:p>
        </p:txBody>
      </p:sp>
      <p:sp>
        <p:nvSpPr>
          <p:cNvPr id="46" name="CasellaDiTesto 175"/>
          <p:cNvSpPr txBox="1">
            <a:spLocks noChangeArrowheads="1"/>
          </p:cNvSpPr>
          <p:nvPr/>
        </p:nvSpPr>
        <p:spPr bwMode="auto">
          <a:xfrm>
            <a:off x="3059113" y="1341438"/>
            <a:ext cx="3097212" cy="835025"/>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tab pos="0" algn="l"/>
              </a:tabLst>
              <a:defRPr/>
            </a:pPr>
            <a:r>
              <a:rPr lang="it-IT" altLang="it-IT" sz="1600" i="1" dirty="0" smtClean="0">
                <a:latin typeface="+mn-lt"/>
              </a:rPr>
              <a:t>… se invece l’operatore non applica l’IVA, pur dichiarando i relativi acquisti  (per ridurre i prezzi) ...</a:t>
            </a:r>
            <a:endParaRPr lang="it-IT" altLang="it-IT" sz="1600" i="1" dirty="0">
              <a:latin typeface="+mn-lt"/>
            </a:endParaRPr>
          </a:p>
        </p:txBody>
      </p:sp>
      <p:sp>
        <p:nvSpPr>
          <p:cNvPr id="50" name="Segnaposto numero diapositiva 3"/>
          <p:cNvSpPr txBox="1">
            <a:spLocks/>
          </p:cNvSpPr>
          <p:nvPr/>
        </p:nvSpPr>
        <p:spPr>
          <a:xfrm>
            <a:off x="6121400" y="4184650"/>
            <a:ext cx="2133600" cy="365125"/>
          </a:xfrm>
          <a:prstGeom prst="rect">
            <a:avLst/>
          </a:prstGeom>
        </p:spPr>
        <p:txBody>
          <a:bodyPr anchor="ctr"/>
          <a:lstStyle/>
          <a:p>
            <a:pPr algn="r" fontAlgn="auto">
              <a:spcBef>
                <a:spcPts val="0"/>
              </a:spcBef>
              <a:spcAft>
                <a:spcPts val="0"/>
              </a:spcAft>
              <a:defRPr/>
            </a:pPr>
            <a:fld id="{5DA5468E-9FDD-4008-A2BA-18BB7F4C18E2}" type="slidenum">
              <a:rPr lang="it-IT" sz="1200">
                <a:solidFill>
                  <a:schemeClr val="tx1">
                    <a:tint val="75000"/>
                  </a:schemeClr>
                </a:solidFill>
                <a:latin typeface="+mn-lt"/>
              </a:rPr>
              <a:pPr algn="r" fontAlgn="auto">
                <a:spcBef>
                  <a:spcPts val="0"/>
                </a:spcBef>
                <a:spcAft>
                  <a:spcPts val="0"/>
                </a:spcAft>
                <a:defRPr/>
              </a:pPr>
              <a:t>22</a:t>
            </a:fld>
            <a:endParaRPr lang="it-IT" sz="1200">
              <a:solidFill>
                <a:schemeClr val="tx1">
                  <a:tint val="75000"/>
                </a:schemeClr>
              </a:solidFill>
              <a:latin typeface="+mn-lt"/>
            </a:endParaRPr>
          </a:p>
        </p:txBody>
      </p:sp>
      <p:pic>
        <p:nvPicPr>
          <p:cNvPr id="50183" name="Immagine 11" descr="k10378654.jpg"/>
          <p:cNvPicPr>
            <a:picLocks noChangeAspect="1"/>
          </p:cNvPicPr>
          <p:nvPr/>
        </p:nvPicPr>
        <p:blipFill>
          <a:blip r:embed="rId3" cstate="print"/>
          <a:srcRect/>
          <a:stretch>
            <a:fillRect/>
          </a:stretch>
        </p:blipFill>
        <p:spPr bwMode="auto">
          <a:xfrm>
            <a:off x="7062788" y="3776663"/>
            <a:ext cx="1008062" cy="862012"/>
          </a:xfrm>
          <a:prstGeom prst="rect">
            <a:avLst/>
          </a:prstGeom>
          <a:noFill/>
          <a:ln w="9525">
            <a:noFill/>
            <a:miter lim="800000"/>
            <a:headEnd/>
            <a:tailEnd/>
          </a:ln>
        </p:spPr>
      </p:pic>
      <p:cxnSp>
        <p:nvCxnSpPr>
          <p:cNvPr id="53" name="Connettore 1 52"/>
          <p:cNvCxnSpPr/>
          <p:nvPr/>
        </p:nvCxnSpPr>
        <p:spPr>
          <a:xfrm>
            <a:off x="1166813" y="4338638"/>
            <a:ext cx="7056437"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1130300" y="3797300"/>
            <a:ext cx="7092950" cy="2540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ttangolo arrotondato 57"/>
          <p:cNvSpPr/>
          <p:nvPr/>
        </p:nvSpPr>
        <p:spPr>
          <a:xfrm>
            <a:off x="3109514" y="3713137"/>
            <a:ext cx="122413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p:txBody>
      </p:sp>
      <p:sp>
        <p:nvSpPr>
          <p:cNvPr id="59" name="Rettangolo arrotondato 58"/>
          <p:cNvSpPr/>
          <p:nvPr/>
        </p:nvSpPr>
        <p:spPr>
          <a:xfrm>
            <a:off x="5228864" y="3713137"/>
            <a:ext cx="1431368"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p:txBody>
      </p:sp>
      <p:sp>
        <p:nvSpPr>
          <p:cNvPr id="60" name="Disco magnetico 59"/>
          <p:cNvSpPr/>
          <p:nvPr/>
        </p:nvSpPr>
        <p:spPr>
          <a:xfrm>
            <a:off x="2532063" y="4202113"/>
            <a:ext cx="360362"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61" name="Rettangolo 60"/>
          <p:cNvSpPr/>
          <p:nvPr/>
        </p:nvSpPr>
        <p:spPr>
          <a:xfrm>
            <a:off x="611188" y="3057525"/>
            <a:ext cx="7561262"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62" name="Connettore 2 61"/>
          <p:cNvCxnSpPr/>
          <p:nvPr/>
        </p:nvCxnSpPr>
        <p:spPr>
          <a:xfrm>
            <a:off x="2890838" y="4346575"/>
            <a:ext cx="217487"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flipV="1">
            <a:off x="4981575" y="4346575"/>
            <a:ext cx="252413" cy="1588"/>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6686550" y="4354513"/>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flipH="1">
            <a:off x="2317750" y="3805238"/>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4333875" y="3813175"/>
            <a:ext cx="900113"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flipH="1" flipV="1">
            <a:off x="6677025" y="3822700"/>
            <a:ext cx="360363"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71" name="Rettangolo arrotondato 70"/>
          <p:cNvSpPr/>
          <p:nvPr/>
        </p:nvSpPr>
        <p:spPr>
          <a:xfrm>
            <a:off x="1403649" y="3789040"/>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72" name="Connettore 1 71"/>
          <p:cNvCxnSpPr>
            <a:endCxn id="60" idx="2"/>
          </p:cNvCxnSpPr>
          <p:nvPr/>
        </p:nvCxnSpPr>
        <p:spPr>
          <a:xfrm>
            <a:off x="2316163" y="4346575"/>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0198" name="Rettangolo 87"/>
          <p:cNvSpPr>
            <a:spLocks noChangeArrowheads="1"/>
          </p:cNvSpPr>
          <p:nvPr/>
        </p:nvSpPr>
        <p:spPr bwMode="auto">
          <a:xfrm>
            <a:off x="1614488" y="3065463"/>
            <a:ext cx="39370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50199" name="Rettangolo 88"/>
          <p:cNvSpPr>
            <a:spLocks noChangeArrowheads="1"/>
          </p:cNvSpPr>
          <p:nvPr/>
        </p:nvSpPr>
        <p:spPr bwMode="auto">
          <a:xfrm>
            <a:off x="3259138" y="3065463"/>
            <a:ext cx="922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50200" name="Rettangolo 89"/>
          <p:cNvSpPr>
            <a:spLocks noChangeArrowheads="1"/>
          </p:cNvSpPr>
          <p:nvPr/>
        </p:nvSpPr>
        <p:spPr bwMode="auto">
          <a:xfrm>
            <a:off x="5435600" y="3065463"/>
            <a:ext cx="936625" cy="338137"/>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76" name="Connettore 2 75"/>
          <p:cNvCxnSpPr>
            <a:endCxn id="50198" idx="2"/>
          </p:cNvCxnSpPr>
          <p:nvPr/>
        </p:nvCxnSpPr>
        <p:spPr>
          <a:xfrm flipH="1" flipV="1">
            <a:off x="1811338" y="3403600"/>
            <a:ext cx="1587" cy="382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flipV="1">
            <a:off x="3492500" y="3403600"/>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0203" name="Rettangolo 87"/>
          <p:cNvSpPr>
            <a:spLocks noChangeArrowheads="1"/>
          </p:cNvSpPr>
          <p:nvPr/>
        </p:nvSpPr>
        <p:spPr bwMode="auto">
          <a:xfrm>
            <a:off x="2533650" y="3065463"/>
            <a:ext cx="287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50204" name="Rettangolo 87"/>
          <p:cNvSpPr>
            <a:spLocks noChangeArrowheads="1"/>
          </p:cNvSpPr>
          <p:nvPr/>
        </p:nvSpPr>
        <p:spPr bwMode="auto">
          <a:xfrm>
            <a:off x="4694238" y="3065463"/>
            <a:ext cx="287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80" name="Disco magnetico 79"/>
          <p:cNvSpPr/>
          <p:nvPr/>
        </p:nvSpPr>
        <p:spPr>
          <a:xfrm>
            <a:off x="7413625" y="4073525"/>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1" name="Disco magnetico 80"/>
          <p:cNvSpPr/>
          <p:nvPr/>
        </p:nvSpPr>
        <p:spPr>
          <a:xfrm>
            <a:off x="7585075" y="3900488"/>
            <a:ext cx="360363" cy="21748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2" name="Disco magnetico 81"/>
          <p:cNvSpPr/>
          <p:nvPr/>
        </p:nvSpPr>
        <p:spPr>
          <a:xfrm>
            <a:off x="7783513" y="4086225"/>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3" name="Connettore 1 82"/>
          <p:cNvCxnSpPr/>
          <p:nvPr/>
        </p:nvCxnSpPr>
        <p:spPr>
          <a:xfrm>
            <a:off x="4332288" y="4346575"/>
            <a:ext cx="288925"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0209" name="Rettangolo 86"/>
          <p:cNvSpPr>
            <a:spLocks noChangeArrowheads="1"/>
          </p:cNvSpPr>
          <p:nvPr/>
        </p:nvSpPr>
        <p:spPr bwMode="auto">
          <a:xfrm>
            <a:off x="2063750" y="34893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50210" name="Rettangolo 86"/>
          <p:cNvSpPr>
            <a:spLocks noChangeArrowheads="1"/>
          </p:cNvSpPr>
          <p:nvPr/>
        </p:nvSpPr>
        <p:spPr bwMode="auto">
          <a:xfrm>
            <a:off x="4295775" y="34893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50211" name="Rettangolo 85"/>
          <p:cNvSpPr>
            <a:spLocks noChangeArrowheads="1"/>
          </p:cNvSpPr>
          <p:nvPr/>
        </p:nvSpPr>
        <p:spPr bwMode="auto">
          <a:xfrm>
            <a:off x="6423025" y="3519488"/>
            <a:ext cx="936625" cy="277812"/>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50212" name="Rettangolo 87"/>
          <p:cNvSpPr>
            <a:spLocks noChangeArrowheads="1"/>
          </p:cNvSpPr>
          <p:nvPr/>
        </p:nvSpPr>
        <p:spPr bwMode="auto">
          <a:xfrm>
            <a:off x="558800" y="3065463"/>
            <a:ext cx="681038"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50213" name="Rettangolo 87"/>
          <p:cNvSpPr>
            <a:spLocks noChangeArrowheads="1"/>
          </p:cNvSpPr>
          <p:nvPr/>
        </p:nvSpPr>
        <p:spPr bwMode="auto">
          <a:xfrm>
            <a:off x="668338" y="3640138"/>
            <a:ext cx="461962"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50214" name="Rettangolo 87"/>
          <p:cNvSpPr>
            <a:spLocks noChangeArrowheads="1"/>
          </p:cNvSpPr>
          <p:nvPr/>
        </p:nvSpPr>
        <p:spPr bwMode="auto">
          <a:xfrm>
            <a:off x="539750" y="4143375"/>
            <a:ext cx="709613"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90" name="Disco magnetico 89"/>
          <p:cNvSpPr/>
          <p:nvPr/>
        </p:nvSpPr>
        <p:spPr>
          <a:xfrm>
            <a:off x="4621213" y="4130675"/>
            <a:ext cx="360362"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91" name="Disco magnetico 90"/>
          <p:cNvSpPr/>
          <p:nvPr/>
        </p:nvSpPr>
        <p:spPr>
          <a:xfrm>
            <a:off x="4621213" y="3921125"/>
            <a:ext cx="360362"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92" name="Connettore 2 91"/>
          <p:cNvCxnSpPr/>
          <p:nvPr/>
        </p:nvCxnSpPr>
        <p:spPr>
          <a:xfrm>
            <a:off x="3924300" y="3413125"/>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p:nvPr/>
        </p:nvCxnSpPr>
        <p:spPr>
          <a:xfrm flipH="1" flipV="1">
            <a:off x="5749925" y="340836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4" name="Connettore 2 93"/>
          <p:cNvCxnSpPr/>
          <p:nvPr/>
        </p:nvCxnSpPr>
        <p:spPr>
          <a:xfrm>
            <a:off x="6156325" y="3417888"/>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flipH="1">
            <a:off x="5607050" y="3138488"/>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a:off x="5607050" y="3138488"/>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222" name="CasellaDiTesto 92"/>
          <p:cNvSpPr txBox="1">
            <a:spLocks noChangeArrowheads="1"/>
          </p:cNvSpPr>
          <p:nvPr/>
        </p:nvSpPr>
        <p:spPr bwMode="auto">
          <a:xfrm>
            <a:off x="6513513" y="2997200"/>
            <a:ext cx="1443037"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0</a:t>
            </a:r>
          </a:p>
          <a:p>
            <a:pPr>
              <a:tabLst>
                <a:tab pos="1073150" algn="l"/>
                <a:tab pos="1527175" algn="l"/>
              </a:tabLst>
            </a:pPr>
            <a:r>
              <a:rPr lang="it-IT" altLang="it-IT" sz="1300">
                <a:latin typeface="Calibri" pitchFamily="34" charset="0"/>
              </a:rPr>
              <a:t>evasione IVA:	30</a:t>
            </a:r>
          </a:p>
        </p:txBody>
      </p:sp>
      <p:sp>
        <p:nvSpPr>
          <p:cNvPr id="98" name="Ovale 97"/>
          <p:cNvSpPr/>
          <p:nvPr/>
        </p:nvSpPr>
        <p:spPr>
          <a:xfrm>
            <a:off x="7596188" y="3146425"/>
            <a:ext cx="3603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51" name="Connettore 2 50"/>
          <p:cNvCxnSpPr>
            <a:stCxn id="46" idx="2"/>
          </p:cNvCxnSpPr>
          <p:nvPr/>
        </p:nvCxnSpPr>
        <p:spPr>
          <a:xfrm>
            <a:off x="4608513" y="2176463"/>
            <a:ext cx="1998662" cy="1473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a:endCxn id="98" idx="3"/>
          </p:cNvCxnSpPr>
          <p:nvPr/>
        </p:nvCxnSpPr>
        <p:spPr>
          <a:xfrm flipV="1">
            <a:off x="5732463" y="3454400"/>
            <a:ext cx="1916112" cy="1660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flipH="1">
            <a:off x="6642100" y="3546475"/>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a:off x="6642100" y="3546475"/>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404813" y="1125538"/>
            <a:ext cx="2727325" cy="9223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2.  Omessa dichiarazione di cessioni intermedie regolarmente fatturate</a:t>
            </a:r>
          </a:p>
        </p:txBody>
      </p:sp>
      <p:sp>
        <p:nvSpPr>
          <p:cNvPr id="10" name="CasellaDiTesto 175"/>
          <p:cNvSpPr txBox="1">
            <a:spLocks noChangeArrowheads="1"/>
          </p:cNvSpPr>
          <p:nvPr/>
        </p:nvSpPr>
        <p:spPr bwMode="auto">
          <a:xfrm>
            <a:off x="2195513" y="4797425"/>
            <a:ext cx="6624637" cy="584200"/>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0" algn="just" eaLnBrk="1" fontAlgn="auto" hangingPunct="1">
              <a:spcBef>
                <a:spcPts val="600"/>
              </a:spcBef>
              <a:spcAft>
                <a:spcPts val="0"/>
              </a:spcAft>
              <a:buFont typeface="Arial" charset="0"/>
              <a:buNone/>
              <a:tabLst/>
              <a:defRPr/>
            </a:pPr>
            <a:r>
              <a:rPr lang="it-IT" altLang="it-IT" sz="1600" i="1" dirty="0" smtClean="0">
                <a:latin typeface="+mn-lt"/>
              </a:rPr>
              <a:t>… la perdita totale dell’IVA a beneficio dell’operatore intermedio che effettua la cessione, qualora vengano dichiarati i relativi acquisti.</a:t>
            </a:r>
          </a:p>
        </p:txBody>
      </p:sp>
      <p:cxnSp>
        <p:nvCxnSpPr>
          <p:cNvPr id="47" name="Connettore 1 46"/>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4551363" y="1138238"/>
            <a:ext cx="2159000" cy="9223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a:spAutoFit/>
          </a:bodyPr>
          <a:lstStyle/>
          <a:p>
            <a:pPr fontAlgn="auto">
              <a:spcBef>
                <a:spcPts val="0"/>
              </a:spcBef>
              <a:spcAft>
                <a:spcPts val="0"/>
              </a:spcAft>
              <a:defRPr/>
            </a:pPr>
            <a:r>
              <a:rPr lang="it-IT" dirty="0">
                <a:latin typeface="+mn-lt"/>
              </a:rPr>
              <a:t>Dati 2011</a:t>
            </a:r>
          </a:p>
          <a:p>
            <a:pPr fontAlgn="auto">
              <a:spcBef>
                <a:spcPts val="0"/>
              </a:spcBef>
              <a:spcAft>
                <a:spcPts val="0"/>
              </a:spcAft>
              <a:defRPr/>
            </a:pPr>
            <a:r>
              <a:rPr lang="it-IT" dirty="0">
                <a:latin typeface="+mn-lt"/>
              </a:rPr>
              <a:t>IVA evasa:      9,3 mld</a:t>
            </a:r>
          </a:p>
          <a:p>
            <a:pPr fontAlgn="auto">
              <a:spcBef>
                <a:spcPts val="0"/>
              </a:spcBef>
              <a:spcAft>
                <a:spcPts val="0"/>
              </a:spcAft>
              <a:defRPr/>
            </a:pPr>
            <a:r>
              <a:rPr lang="it-IT" dirty="0">
                <a:latin typeface="+mn-lt"/>
              </a:rPr>
              <a:t>% evasione:  11,6%</a:t>
            </a:r>
          </a:p>
        </p:txBody>
      </p:sp>
      <p:sp>
        <p:nvSpPr>
          <p:cNvPr id="51" name="Titolo 1"/>
          <p:cNvSpPr txBox="1">
            <a:spLocks/>
          </p:cNvSpPr>
          <p:nvPr/>
        </p:nvSpPr>
        <p:spPr>
          <a:xfrm>
            <a:off x="468313" y="44450"/>
            <a:ext cx="3830637" cy="863600"/>
          </a:xfrm>
          <a:prstGeom prst="rect">
            <a:avLst/>
          </a:prstGeom>
        </p:spPr>
        <p:txBody>
          <a:bodyPr anchor="ctr">
            <a:normAutofit/>
          </a:bodyPr>
          <a:lstStyle/>
          <a:p>
            <a:pPr fontAlgn="auto">
              <a:spcAft>
                <a:spcPts val="0"/>
              </a:spcAft>
              <a:defRPr/>
            </a:pPr>
            <a:r>
              <a:rPr lang="it-IT" sz="2800">
                <a:latin typeface="+mj-lt"/>
                <a:ea typeface="+mj-ea"/>
                <a:cs typeface="+mj-cs"/>
              </a:rPr>
              <a:t>… come si evade l’IVA …</a:t>
            </a:r>
            <a:endParaRPr lang="it-IT" sz="2800" dirty="0">
              <a:latin typeface="+mj-lt"/>
              <a:ea typeface="+mj-ea"/>
              <a:cs typeface="+mj-cs"/>
            </a:endParaRPr>
          </a:p>
        </p:txBody>
      </p:sp>
      <p:sp>
        <p:nvSpPr>
          <p:cNvPr id="3" name="Segnaposto numero diapositiva 2"/>
          <p:cNvSpPr>
            <a:spLocks noGrp="1"/>
          </p:cNvSpPr>
          <p:nvPr>
            <p:ph type="sldNum" sz="quarter" idx="12"/>
          </p:nvPr>
        </p:nvSpPr>
        <p:spPr>
          <a:xfrm>
            <a:off x="6542856" y="6356350"/>
            <a:ext cx="2133600" cy="365125"/>
          </a:xfrm>
        </p:spPr>
        <p:txBody>
          <a:bodyPr/>
          <a:lstStyle/>
          <a:p>
            <a:pPr>
              <a:defRPr/>
            </a:pPr>
            <a:fld id="{731C9408-3E39-4E5C-98A8-1C6A10D30D18}" type="slidenum">
              <a:rPr lang="it-IT"/>
              <a:pPr>
                <a:defRPr/>
              </a:pPr>
              <a:t>23</a:t>
            </a:fld>
            <a:endParaRPr lang="it-IT" dirty="0"/>
          </a:p>
        </p:txBody>
      </p:sp>
      <p:sp>
        <p:nvSpPr>
          <p:cNvPr id="50" name="Freccia a destra 49"/>
          <p:cNvSpPr/>
          <p:nvPr/>
        </p:nvSpPr>
        <p:spPr>
          <a:xfrm>
            <a:off x="3492500" y="1557338"/>
            <a:ext cx="719138" cy="71437"/>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9" name="Segnaposto numero diapositiva 3"/>
          <p:cNvSpPr txBox="1">
            <a:spLocks/>
          </p:cNvSpPr>
          <p:nvPr/>
        </p:nvSpPr>
        <p:spPr>
          <a:xfrm>
            <a:off x="6697663" y="4184650"/>
            <a:ext cx="2133600" cy="365125"/>
          </a:xfrm>
          <a:prstGeom prst="rect">
            <a:avLst/>
          </a:prstGeom>
        </p:spPr>
        <p:txBody>
          <a:bodyPr anchor="ctr"/>
          <a:lstStyle/>
          <a:p>
            <a:pPr algn="r" fontAlgn="auto">
              <a:spcBef>
                <a:spcPts val="0"/>
              </a:spcBef>
              <a:spcAft>
                <a:spcPts val="0"/>
              </a:spcAft>
              <a:defRPr/>
            </a:pPr>
            <a:fld id="{D40B5B4E-7853-4C02-AF70-D3D39408636C}" type="slidenum">
              <a:rPr lang="it-IT" sz="1200">
                <a:solidFill>
                  <a:schemeClr val="tx1">
                    <a:tint val="75000"/>
                  </a:schemeClr>
                </a:solidFill>
                <a:latin typeface="+mn-lt"/>
              </a:rPr>
              <a:pPr algn="r" fontAlgn="auto">
                <a:spcBef>
                  <a:spcPts val="0"/>
                </a:spcBef>
                <a:spcAft>
                  <a:spcPts val="0"/>
                </a:spcAft>
                <a:defRPr/>
              </a:pPr>
              <a:t>23</a:t>
            </a:fld>
            <a:endParaRPr lang="it-IT" sz="1200">
              <a:solidFill>
                <a:schemeClr val="tx1">
                  <a:tint val="75000"/>
                </a:schemeClr>
              </a:solidFill>
              <a:latin typeface="+mn-lt"/>
            </a:endParaRPr>
          </a:p>
        </p:txBody>
      </p:sp>
      <p:pic>
        <p:nvPicPr>
          <p:cNvPr id="52233" name="Immagine 11" descr="k10378654.jpg"/>
          <p:cNvPicPr>
            <a:picLocks noChangeAspect="1"/>
          </p:cNvPicPr>
          <p:nvPr/>
        </p:nvPicPr>
        <p:blipFill>
          <a:blip r:embed="rId3" cstate="print"/>
          <a:srcRect/>
          <a:stretch>
            <a:fillRect/>
          </a:stretch>
        </p:blipFill>
        <p:spPr bwMode="auto">
          <a:xfrm>
            <a:off x="7639050" y="3776663"/>
            <a:ext cx="1008063" cy="862012"/>
          </a:xfrm>
          <a:prstGeom prst="rect">
            <a:avLst/>
          </a:prstGeom>
          <a:noFill/>
          <a:ln w="9525">
            <a:noFill/>
            <a:miter lim="800000"/>
            <a:headEnd/>
            <a:tailEnd/>
          </a:ln>
        </p:spPr>
      </p:pic>
      <p:cxnSp>
        <p:nvCxnSpPr>
          <p:cNvPr id="54" name="Connettore 1 53"/>
          <p:cNvCxnSpPr/>
          <p:nvPr/>
        </p:nvCxnSpPr>
        <p:spPr>
          <a:xfrm>
            <a:off x="1743075" y="4338638"/>
            <a:ext cx="7056438"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1706563" y="3797300"/>
            <a:ext cx="7092950" cy="254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ttangolo arrotondato 55"/>
          <p:cNvSpPr/>
          <p:nvPr/>
        </p:nvSpPr>
        <p:spPr>
          <a:xfrm>
            <a:off x="3685578" y="3713137"/>
            <a:ext cx="146248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a:t>
            </a:r>
            <a:r>
              <a:rPr lang="it-IT" sz="1200" dirty="0">
                <a:ln w="3175">
                  <a:solidFill>
                    <a:srgbClr val="FF0000"/>
                  </a:solidFill>
                  <a:prstDash val="solid"/>
                </a:ln>
                <a:solidFill>
                  <a:srgbClr val="FF0000"/>
                </a:solidFill>
                <a:cs typeface="MV Boli" pitchFamily="2" charset="0"/>
              </a:rPr>
              <a:t>20</a:t>
            </a:r>
            <a:endParaRPr lang="it-IT" sz="1200" dirty="0">
              <a:ln w="3175">
                <a:solidFill>
                  <a:schemeClr val="tx2">
                    <a:satMod val="155000"/>
                  </a:schemeClr>
                </a:solidFill>
                <a:prstDash val="solid"/>
              </a:ln>
              <a:solidFill>
                <a:srgbClr val="000000"/>
              </a:solidFill>
              <a:cs typeface="MV Boli" pitchFamily="2" charset="0"/>
            </a:endParaRPr>
          </a:p>
        </p:txBody>
      </p:sp>
      <p:sp>
        <p:nvSpPr>
          <p:cNvPr id="57" name="Rettangolo arrotondato 56"/>
          <p:cNvSpPr/>
          <p:nvPr/>
        </p:nvSpPr>
        <p:spPr>
          <a:xfrm>
            <a:off x="6084168" y="3713137"/>
            <a:ext cx="1224136"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p:txBody>
      </p:sp>
      <p:sp>
        <p:nvSpPr>
          <p:cNvPr id="58" name="Disco magnetico 57"/>
          <p:cNvSpPr/>
          <p:nvPr/>
        </p:nvSpPr>
        <p:spPr>
          <a:xfrm>
            <a:off x="3108325" y="4202113"/>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59" name="Rettangolo 58"/>
          <p:cNvSpPr/>
          <p:nvPr/>
        </p:nvSpPr>
        <p:spPr>
          <a:xfrm>
            <a:off x="1187450" y="3057525"/>
            <a:ext cx="7561263"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60" name="Connettore 2 59"/>
          <p:cNvCxnSpPr/>
          <p:nvPr/>
        </p:nvCxnSpPr>
        <p:spPr>
          <a:xfrm>
            <a:off x="3467100" y="4346575"/>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flipV="1">
            <a:off x="5795963" y="4346575"/>
            <a:ext cx="252412" cy="1588"/>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a:off x="7308850" y="4354513"/>
            <a:ext cx="358775"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flipH="1">
            <a:off x="2894013" y="3805238"/>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flipH="1">
            <a:off x="5148263" y="3813175"/>
            <a:ext cx="90011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flipH="1" flipV="1">
            <a:off x="7299325" y="3822700"/>
            <a:ext cx="360363"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66" name="Rettangolo arrotondato 65"/>
          <p:cNvSpPr/>
          <p:nvPr/>
        </p:nvSpPr>
        <p:spPr>
          <a:xfrm>
            <a:off x="1979713" y="3789040"/>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67" name="Connettore 1 66"/>
          <p:cNvCxnSpPr>
            <a:endCxn id="58" idx="2"/>
          </p:cNvCxnSpPr>
          <p:nvPr/>
        </p:nvCxnSpPr>
        <p:spPr>
          <a:xfrm>
            <a:off x="2892425" y="4346575"/>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248" name="Rettangolo 87"/>
          <p:cNvSpPr>
            <a:spLocks noChangeArrowheads="1"/>
          </p:cNvSpPr>
          <p:nvPr/>
        </p:nvSpPr>
        <p:spPr bwMode="auto">
          <a:xfrm>
            <a:off x="2190750" y="3065463"/>
            <a:ext cx="39370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52249" name="Rettangolo 88"/>
          <p:cNvSpPr>
            <a:spLocks noChangeArrowheads="1"/>
          </p:cNvSpPr>
          <p:nvPr/>
        </p:nvSpPr>
        <p:spPr bwMode="auto">
          <a:xfrm>
            <a:off x="3835400" y="3065463"/>
            <a:ext cx="922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52250" name="Rettangolo 89"/>
          <p:cNvSpPr>
            <a:spLocks noChangeArrowheads="1"/>
          </p:cNvSpPr>
          <p:nvPr/>
        </p:nvSpPr>
        <p:spPr bwMode="auto">
          <a:xfrm>
            <a:off x="6011863" y="3065463"/>
            <a:ext cx="936625" cy="338137"/>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71" name="Connettore 2 70"/>
          <p:cNvCxnSpPr>
            <a:endCxn id="52248" idx="2"/>
          </p:cNvCxnSpPr>
          <p:nvPr/>
        </p:nvCxnSpPr>
        <p:spPr>
          <a:xfrm flipH="1" flipV="1">
            <a:off x="2387600" y="3403600"/>
            <a:ext cx="1588" cy="382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H="1" flipV="1">
            <a:off x="4067175" y="3403600"/>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2253" name="Rettangolo 87"/>
          <p:cNvSpPr>
            <a:spLocks noChangeArrowheads="1"/>
          </p:cNvSpPr>
          <p:nvPr/>
        </p:nvSpPr>
        <p:spPr bwMode="auto">
          <a:xfrm>
            <a:off x="3109913" y="3065463"/>
            <a:ext cx="287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52254" name="Rettangolo 87"/>
          <p:cNvSpPr>
            <a:spLocks noChangeArrowheads="1"/>
          </p:cNvSpPr>
          <p:nvPr/>
        </p:nvSpPr>
        <p:spPr bwMode="auto">
          <a:xfrm>
            <a:off x="5270500" y="3065463"/>
            <a:ext cx="287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75" name="Disco magnetico 74"/>
          <p:cNvSpPr/>
          <p:nvPr/>
        </p:nvSpPr>
        <p:spPr>
          <a:xfrm>
            <a:off x="7989888" y="4073525"/>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76" name="Disco magnetico 75"/>
          <p:cNvSpPr/>
          <p:nvPr/>
        </p:nvSpPr>
        <p:spPr>
          <a:xfrm>
            <a:off x="8159750" y="3900488"/>
            <a:ext cx="360363" cy="21748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77" name="Disco magnetico 76"/>
          <p:cNvSpPr/>
          <p:nvPr/>
        </p:nvSpPr>
        <p:spPr>
          <a:xfrm>
            <a:off x="8358188" y="4086225"/>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78" name="Connettore 1 77"/>
          <p:cNvCxnSpPr/>
          <p:nvPr/>
        </p:nvCxnSpPr>
        <p:spPr>
          <a:xfrm>
            <a:off x="5146675" y="4346575"/>
            <a:ext cx="288925"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259" name="Rettangolo 86"/>
          <p:cNvSpPr>
            <a:spLocks noChangeArrowheads="1"/>
          </p:cNvSpPr>
          <p:nvPr/>
        </p:nvSpPr>
        <p:spPr bwMode="auto">
          <a:xfrm>
            <a:off x="2640013" y="34893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52260" name="Rettangolo 86"/>
          <p:cNvSpPr>
            <a:spLocks noChangeArrowheads="1"/>
          </p:cNvSpPr>
          <p:nvPr/>
        </p:nvSpPr>
        <p:spPr bwMode="auto">
          <a:xfrm>
            <a:off x="5110163" y="3489325"/>
            <a:ext cx="1117600" cy="277813"/>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52261" name="Rettangolo 80"/>
          <p:cNvSpPr>
            <a:spLocks noChangeArrowheads="1"/>
          </p:cNvSpPr>
          <p:nvPr/>
        </p:nvSpPr>
        <p:spPr bwMode="auto">
          <a:xfrm>
            <a:off x="7164388" y="3519488"/>
            <a:ext cx="771525" cy="277812"/>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52262" name="Rettangolo 87"/>
          <p:cNvSpPr>
            <a:spLocks noChangeArrowheads="1"/>
          </p:cNvSpPr>
          <p:nvPr/>
        </p:nvSpPr>
        <p:spPr bwMode="auto">
          <a:xfrm>
            <a:off x="1135063" y="3065463"/>
            <a:ext cx="679450"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52263" name="Rettangolo 82"/>
          <p:cNvSpPr>
            <a:spLocks noChangeArrowheads="1"/>
          </p:cNvSpPr>
          <p:nvPr/>
        </p:nvSpPr>
        <p:spPr bwMode="auto">
          <a:xfrm>
            <a:off x="1244600" y="3640138"/>
            <a:ext cx="461963"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52264" name="Rettangolo 87"/>
          <p:cNvSpPr>
            <a:spLocks noChangeArrowheads="1"/>
          </p:cNvSpPr>
          <p:nvPr/>
        </p:nvSpPr>
        <p:spPr bwMode="auto">
          <a:xfrm>
            <a:off x="1116013" y="4143375"/>
            <a:ext cx="708025"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85" name="Disco magnetico 84"/>
          <p:cNvSpPr/>
          <p:nvPr/>
        </p:nvSpPr>
        <p:spPr>
          <a:xfrm>
            <a:off x="5435600" y="4130675"/>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6" name="Disco magnetico 85"/>
          <p:cNvSpPr/>
          <p:nvPr/>
        </p:nvSpPr>
        <p:spPr>
          <a:xfrm>
            <a:off x="5435600" y="3921125"/>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7" name="Connettore 2 86"/>
          <p:cNvCxnSpPr/>
          <p:nvPr/>
        </p:nvCxnSpPr>
        <p:spPr>
          <a:xfrm>
            <a:off x="4500563" y="3413125"/>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ttore 2 87"/>
          <p:cNvCxnSpPr/>
          <p:nvPr/>
        </p:nvCxnSpPr>
        <p:spPr>
          <a:xfrm flipH="1" flipV="1">
            <a:off x="6326188" y="340836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9" name="Connettore 2 88"/>
          <p:cNvCxnSpPr/>
          <p:nvPr/>
        </p:nvCxnSpPr>
        <p:spPr>
          <a:xfrm>
            <a:off x="6732588" y="3417888"/>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270" name="CasellaDiTesto 92"/>
          <p:cNvSpPr txBox="1">
            <a:spLocks noChangeArrowheads="1"/>
          </p:cNvSpPr>
          <p:nvPr/>
        </p:nvSpPr>
        <p:spPr bwMode="auto">
          <a:xfrm>
            <a:off x="7089775" y="2997200"/>
            <a:ext cx="1443038"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10</a:t>
            </a:r>
          </a:p>
          <a:p>
            <a:pPr>
              <a:tabLst>
                <a:tab pos="1073150" algn="l"/>
                <a:tab pos="1527175" algn="l"/>
              </a:tabLst>
            </a:pPr>
            <a:r>
              <a:rPr lang="it-IT" altLang="it-IT" sz="1300">
                <a:latin typeface="Calibri" pitchFamily="34" charset="0"/>
              </a:rPr>
              <a:t>evasione IVA:	20</a:t>
            </a:r>
          </a:p>
        </p:txBody>
      </p:sp>
      <p:sp>
        <p:nvSpPr>
          <p:cNvPr id="93" name="Ovale 92"/>
          <p:cNvSpPr/>
          <p:nvPr/>
        </p:nvSpPr>
        <p:spPr>
          <a:xfrm>
            <a:off x="8162925" y="3146425"/>
            <a:ext cx="3603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96" name="Connettore 1 95"/>
          <p:cNvCxnSpPr/>
          <p:nvPr/>
        </p:nvCxnSpPr>
        <p:spPr>
          <a:xfrm flipH="1">
            <a:off x="3997325" y="3135313"/>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a:off x="3997325" y="3135313"/>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CasellaDiTesto 175"/>
          <p:cNvSpPr txBox="1">
            <a:spLocks noChangeArrowheads="1"/>
          </p:cNvSpPr>
          <p:nvPr/>
        </p:nvSpPr>
        <p:spPr bwMode="auto">
          <a:xfrm>
            <a:off x="755650" y="2268538"/>
            <a:ext cx="4248150" cy="584200"/>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algn="just" eaLnBrk="1" fontAlgn="auto" hangingPunct="1">
              <a:spcBef>
                <a:spcPts val="600"/>
              </a:spcBef>
              <a:spcAft>
                <a:spcPts val="0"/>
              </a:spcAft>
              <a:buFontTx/>
              <a:buNone/>
              <a:defRPr/>
            </a:pPr>
            <a:r>
              <a:rPr lang="it-IT" altLang="it-IT" sz="1600" i="1" dirty="0" smtClean="0">
                <a:latin typeface="+mn-lt"/>
              </a:rPr>
              <a:t>L’omessa </a:t>
            </a:r>
            <a:r>
              <a:rPr lang="it-IT" altLang="it-IT" sz="1600" i="1" dirty="0">
                <a:latin typeface="+mn-lt"/>
              </a:rPr>
              <a:t>dichiarazione delle cessioni intermedie </a:t>
            </a:r>
            <a:r>
              <a:rPr lang="it-IT" altLang="it-IT" sz="1600" i="1" dirty="0" smtClean="0">
                <a:latin typeface="+mn-lt"/>
              </a:rPr>
              <a:t>regolarmente fatturate determina …</a:t>
            </a:r>
          </a:p>
        </p:txBody>
      </p:sp>
      <p:cxnSp>
        <p:nvCxnSpPr>
          <p:cNvPr id="100" name="Connettore 2 99"/>
          <p:cNvCxnSpPr/>
          <p:nvPr/>
        </p:nvCxnSpPr>
        <p:spPr>
          <a:xfrm>
            <a:off x="2916238" y="2852738"/>
            <a:ext cx="1008062" cy="360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ttore 2 103"/>
          <p:cNvCxnSpPr>
            <a:stCxn id="10" idx="0"/>
            <a:endCxn id="93" idx="3"/>
          </p:cNvCxnSpPr>
          <p:nvPr/>
        </p:nvCxnSpPr>
        <p:spPr>
          <a:xfrm flipV="1">
            <a:off x="5508625" y="3454400"/>
            <a:ext cx="2706688" cy="13430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277" name="CasellaDiTesto 175"/>
          <p:cNvSpPr txBox="1">
            <a:spLocks noChangeArrowheads="1"/>
          </p:cNvSpPr>
          <p:nvPr/>
        </p:nvSpPr>
        <p:spPr bwMode="auto">
          <a:xfrm>
            <a:off x="250825" y="5516563"/>
            <a:ext cx="8580438" cy="915987"/>
          </a:xfrm>
          <a:prstGeom prst="rect">
            <a:avLst/>
          </a:prstGeom>
          <a:noFill/>
          <a:ln w="9525">
            <a:noFill/>
            <a:miter lim="800000"/>
            <a:headEnd/>
            <a:tailEnd/>
          </a:ln>
        </p:spPr>
        <p:txBody>
          <a:bodyPr>
            <a:spAutoFit/>
          </a:bodyPr>
          <a:lstStyle/>
          <a:p>
            <a:pPr marL="0" lvl="1" algn="just">
              <a:spcBef>
                <a:spcPts val="600"/>
              </a:spcBef>
              <a:buFont typeface="Arial" charset="0"/>
              <a:buNone/>
              <a:tabLst>
                <a:tab pos="0" algn="l"/>
              </a:tabLst>
            </a:pPr>
            <a:r>
              <a:rPr lang="it-IT" altLang="it-IT">
                <a:latin typeface="Calibri" pitchFamily="34" charset="0"/>
              </a:rPr>
              <a:t>Analogamente al caso precedente, se i relativi acquisti vengono fatturati ma non dichiarati (per esporre margini di guadagno credibili), si genera solo una perdita parziale dell’IVA (sempre a beneficio esclusivo dell’operatore intermedio che effettua la cessione).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36"/>
          <p:cNvSpPr txBox="1">
            <a:spLocks noChangeArrowheads="1"/>
          </p:cNvSpPr>
          <p:nvPr/>
        </p:nvSpPr>
        <p:spPr bwMode="auto">
          <a:xfrm>
            <a:off x="3348038" y="2190750"/>
            <a:ext cx="4968875" cy="590550"/>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algn="just" eaLnBrk="1" fontAlgn="auto" hangingPunct="1">
              <a:spcBef>
                <a:spcPts val="600"/>
              </a:spcBef>
              <a:spcAft>
                <a:spcPts val="0"/>
              </a:spcAft>
              <a:buFontTx/>
              <a:buNone/>
              <a:defRPr/>
            </a:pPr>
            <a:r>
              <a:rPr lang="it-IT" altLang="ja-JP" sz="1600" i="1" dirty="0" smtClean="0">
                <a:latin typeface="+mn-lt"/>
              </a:rPr>
              <a:t>Ai fini IVA l’omessa </a:t>
            </a:r>
            <a:r>
              <a:rPr lang="it-IT" altLang="ja-JP" sz="1600" i="1" dirty="0">
                <a:latin typeface="+mn-lt"/>
              </a:rPr>
              <a:t>fatturazione </a:t>
            </a:r>
            <a:r>
              <a:rPr lang="it-IT" altLang="ja-JP" sz="1600" i="1" dirty="0" smtClean="0">
                <a:latin typeface="+mn-lt"/>
              </a:rPr>
              <a:t>intermedia </a:t>
            </a:r>
            <a:r>
              <a:rPr lang="it-IT" altLang="ja-JP" sz="1600" i="1" dirty="0">
                <a:latin typeface="+mn-lt"/>
              </a:rPr>
              <a:t>non produce di per sé una perdita di gettito </a:t>
            </a:r>
            <a:r>
              <a:rPr lang="it-IT" altLang="ja-JP" sz="1600" i="1" dirty="0" smtClean="0">
                <a:latin typeface="+mn-lt"/>
              </a:rPr>
              <a:t>per lo Stato …</a:t>
            </a:r>
            <a:endParaRPr lang="it-IT" altLang="it-IT" sz="1600" i="1" dirty="0">
              <a:latin typeface="+mn-lt"/>
            </a:endParaRPr>
          </a:p>
        </p:txBody>
      </p:sp>
      <p:cxnSp>
        <p:nvCxnSpPr>
          <p:cNvPr id="52" name="Connettore 1 51"/>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419" name="Titolo 1"/>
          <p:cNvSpPr>
            <a:spLocks noGrp="1"/>
          </p:cNvSpPr>
          <p:nvPr>
            <p:ph type="title"/>
          </p:nvPr>
        </p:nvSpPr>
        <p:spPr>
          <a:xfrm>
            <a:off x="468313" y="44450"/>
            <a:ext cx="3830637" cy="863600"/>
          </a:xfrm>
        </p:spPr>
        <p:txBody>
          <a:bodyPr/>
          <a:lstStyle/>
          <a:p>
            <a:pPr algn="l" eaLnBrk="1" hangingPunct="1"/>
            <a:r>
              <a:rPr lang="it-IT" sz="2800" smtClean="0"/>
              <a:t>… come si evade l’IVA …</a:t>
            </a:r>
          </a:p>
        </p:txBody>
      </p:sp>
      <p:sp>
        <p:nvSpPr>
          <p:cNvPr id="3" name="Segnaposto numero diapositiva 2"/>
          <p:cNvSpPr>
            <a:spLocks noGrp="1"/>
          </p:cNvSpPr>
          <p:nvPr>
            <p:ph type="sldNum" sz="quarter" idx="12"/>
          </p:nvPr>
        </p:nvSpPr>
        <p:spPr>
          <a:xfrm>
            <a:off x="5832475" y="4340225"/>
            <a:ext cx="2133600" cy="365125"/>
          </a:xfrm>
        </p:spPr>
        <p:txBody>
          <a:bodyPr/>
          <a:lstStyle/>
          <a:p>
            <a:pPr>
              <a:defRPr/>
            </a:pPr>
            <a:fld id="{3C83F81B-10D0-48CD-8C85-4E90AB19EAEA}" type="slidenum">
              <a:rPr lang="it-IT"/>
              <a:pPr>
                <a:defRPr/>
              </a:pPr>
              <a:t>24</a:t>
            </a:fld>
            <a:endParaRPr lang="it-IT"/>
          </a:p>
        </p:txBody>
      </p:sp>
      <p:pic>
        <p:nvPicPr>
          <p:cNvPr id="60421" name="Immagine 11" descr="k10378654.jpg"/>
          <p:cNvPicPr>
            <a:picLocks noChangeAspect="1"/>
          </p:cNvPicPr>
          <p:nvPr/>
        </p:nvPicPr>
        <p:blipFill>
          <a:blip r:embed="rId3" cstate="print"/>
          <a:srcRect/>
          <a:stretch>
            <a:fillRect/>
          </a:stretch>
        </p:blipFill>
        <p:spPr bwMode="auto">
          <a:xfrm>
            <a:off x="6918325" y="4064000"/>
            <a:ext cx="1008063" cy="862013"/>
          </a:xfrm>
          <a:prstGeom prst="rect">
            <a:avLst/>
          </a:prstGeom>
          <a:noFill/>
          <a:ln w="9525">
            <a:noFill/>
            <a:miter lim="800000"/>
            <a:headEnd/>
            <a:tailEnd/>
          </a:ln>
        </p:spPr>
      </p:pic>
      <p:cxnSp>
        <p:nvCxnSpPr>
          <p:cNvPr id="60" name="Connettore 1 59"/>
          <p:cNvCxnSpPr/>
          <p:nvPr/>
        </p:nvCxnSpPr>
        <p:spPr>
          <a:xfrm>
            <a:off x="1022350" y="4625975"/>
            <a:ext cx="7056438"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985838" y="4084638"/>
            <a:ext cx="7094537" cy="2540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2843808" y="4001096"/>
            <a:ext cx="146248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0</a:t>
            </a:r>
            <a:endParaRPr lang="it-IT" sz="1200" dirty="0">
              <a:ln w="3175">
                <a:solidFill>
                  <a:schemeClr val="tx2">
                    <a:satMod val="155000"/>
                  </a:schemeClr>
                </a:solidFill>
                <a:prstDash val="solid"/>
              </a:ln>
              <a:solidFill>
                <a:srgbClr val="000000"/>
              </a:solidFill>
              <a:cs typeface="MV Boli" pitchFamily="2" charset="0"/>
            </a:endParaRPr>
          </a:p>
        </p:txBody>
      </p:sp>
      <p:sp>
        <p:nvSpPr>
          <p:cNvPr id="64" name="Rettangolo arrotondato 63"/>
          <p:cNvSpPr/>
          <p:nvPr/>
        </p:nvSpPr>
        <p:spPr>
          <a:xfrm>
            <a:off x="5220072" y="4001096"/>
            <a:ext cx="1368152"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0</a:t>
            </a:r>
            <a:endParaRPr lang="it-IT" sz="1200" dirty="0">
              <a:ln w="3175">
                <a:solidFill>
                  <a:schemeClr val="tx2">
                    <a:satMod val="155000"/>
                  </a:schemeClr>
                </a:solidFill>
                <a:prstDash val="solid"/>
              </a:ln>
              <a:solidFill>
                <a:srgbClr val="000000"/>
              </a:solidFill>
              <a:cs typeface="MV Boli" pitchFamily="2" charset="0"/>
            </a:endParaRPr>
          </a:p>
        </p:txBody>
      </p:sp>
      <p:sp>
        <p:nvSpPr>
          <p:cNvPr id="65" name="Disco magnetico 64"/>
          <p:cNvSpPr/>
          <p:nvPr/>
        </p:nvSpPr>
        <p:spPr>
          <a:xfrm>
            <a:off x="2266950" y="4489450"/>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66" name="Rettangolo 65"/>
          <p:cNvSpPr/>
          <p:nvPr/>
        </p:nvSpPr>
        <p:spPr>
          <a:xfrm>
            <a:off x="468313" y="3344863"/>
            <a:ext cx="7559675" cy="360362"/>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67" name="Connettore 2 66"/>
          <p:cNvCxnSpPr/>
          <p:nvPr/>
        </p:nvCxnSpPr>
        <p:spPr>
          <a:xfrm>
            <a:off x="2625725" y="4633913"/>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flipV="1">
            <a:off x="4932363" y="4633913"/>
            <a:ext cx="252412" cy="1587"/>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a:off x="6588125" y="4641850"/>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flipH="1">
            <a:off x="2052638" y="4092575"/>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flipH="1">
            <a:off x="4284663" y="4100513"/>
            <a:ext cx="89852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H="1" flipV="1">
            <a:off x="6580188" y="4110038"/>
            <a:ext cx="3587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73" name="Rettangolo arrotondato 72"/>
          <p:cNvSpPr/>
          <p:nvPr/>
        </p:nvSpPr>
        <p:spPr>
          <a:xfrm>
            <a:off x="1137397" y="4076999"/>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74" name="Connettore 1 73"/>
          <p:cNvCxnSpPr>
            <a:endCxn id="65" idx="2"/>
          </p:cNvCxnSpPr>
          <p:nvPr/>
        </p:nvCxnSpPr>
        <p:spPr>
          <a:xfrm>
            <a:off x="2051050" y="4633913"/>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0436" name="Rettangolo 87"/>
          <p:cNvSpPr>
            <a:spLocks noChangeArrowheads="1"/>
          </p:cNvSpPr>
          <p:nvPr/>
        </p:nvSpPr>
        <p:spPr bwMode="auto">
          <a:xfrm>
            <a:off x="1471613" y="3352800"/>
            <a:ext cx="393700"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60437" name="Rettangolo 88"/>
          <p:cNvSpPr>
            <a:spLocks noChangeArrowheads="1"/>
          </p:cNvSpPr>
          <p:nvPr/>
        </p:nvSpPr>
        <p:spPr bwMode="auto">
          <a:xfrm>
            <a:off x="3116263" y="3352800"/>
            <a:ext cx="922337"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60438" name="Rettangolo 89"/>
          <p:cNvSpPr>
            <a:spLocks noChangeArrowheads="1"/>
          </p:cNvSpPr>
          <p:nvPr/>
        </p:nvSpPr>
        <p:spPr bwMode="auto">
          <a:xfrm>
            <a:off x="5292725" y="3352800"/>
            <a:ext cx="935038" cy="338138"/>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78" name="Connettore 2 77"/>
          <p:cNvCxnSpPr>
            <a:endCxn id="60436" idx="2"/>
          </p:cNvCxnSpPr>
          <p:nvPr/>
        </p:nvCxnSpPr>
        <p:spPr>
          <a:xfrm flipH="1" flipV="1">
            <a:off x="1668463" y="3690938"/>
            <a:ext cx="1587" cy="382587"/>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flipH="1" flipV="1">
            <a:off x="3348038" y="3690938"/>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0441" name="Rettangolo 87"/>
          <p:cNvSpPr>
            <a:spLocks noChangeArrowheads="1"/>
          </p:cNvSpPr>
          <p:nvPr/>
        </p:nvSpPr>
        <p:spPr bwMode="auto">
          <a:xfrm>
            <a:off x="2390775" y="3352800"/>
            <a:ext cx="2873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60442" name="Rettangolo 87"/>
          <p:cNvSpPr>
            <a:spLocks noChangeArrowheads="1"/>
          </p:cNvSpPr>
          <p:nvPr/>
        </p:nvSpPr>
        <p:spPr bwMode="auto">
          <a:xfrm>
            <a:off x="4551363" y="3352800"/>
            <a:ext cx="287337"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82" name="Disco magnetico 81"/>
          <p:cNvSpPr/>
          <p:nvPr/>
        </p:nvSpPr>
        <p:spPr>
          <a:xfrm>
            <a:off x="7270750" y="4360863"/>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3" name="Disco magnetico 82"/>
          <p:cNvSpPr/>
          <p:nvPr/>
        </p:nvSpPr>
        <p:spPr>
          <a:xfrm>
            <a:off x="7440613" y="4187825"/>
            <a:ext cx="360362" cy="21748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4" name="Disco magnetico 83"/>
          <p:cNvSpPr/>
          <p:nvPr/>
        </p:nvSpPr>
        <p:spPr>
          <a:xfrm>
            <a:off x="7639050" y="4375150"/>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5" name="Connettore 1 84"/>
          <p:cNvCxnSpPr/>
          <p:nvPr/>
        </p:nvCxnSpPr>
        <p:spPr>
          <a:xfrm>
            <a:off x="4305300" y="4633913"/>
            <a:ext cx="288925" cy="1587"/>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0447" name="Rettangolo 86"/>
          <p:cNvSpPr>
            <a:spLocks noChangeArrowheads="1"/>
          </p:cNvSpPr>
          <p:nvPr/>
        </p:nvSpPr>
        <p:spPr bwMode="auto">
          <a:xfrm>
            <a:off x="1798638" y="3776663"/>
            <a:ext cx="1117600" cy="277812"/>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60448" name="Rettangolo 86"/>
          <p:cNvSpPr>
            <a:spLocks noChangeArrowheads="1"/>
          </p:cNvSpPr>
          <p:nvPr/>
        </p:nvSpPr>
        <p:spPr bwMode="auto">
          <a:xfrm>
            <a:off x="4284663" y="3776663"/>
            <a:ext cx="1117600" cy="277812"/>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60449" name="Rettangolo 87"/>
          <p:cNvSpPr>
            <a:spLocks noChangeArrowheads="1"/>
          </p:cNvSpPr>
          <p:nvPr/>
        </p:nvSpPr>
        <p:spPr bwMode="auto">
          <a:xfrm>
            <a:off x="6372225" y="3808413"/>
            <a:ext cx="842963" cy="276225"/>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60450" name="Rettangolo 87"/>
          <p:cNvSpPr>
            <a:spLocks noChangeArrowheads="1"/>
          </p:cNvSpPr>
          <p:nvPr/>
        </p:nvSpPr>
        <p:spPr bwMode="auto">
          <a:xfrm>
            <a:off x="414338" y="3354388"/>
            <a:ext cx="6810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60451" name="Rettangolo 89"/>
          <p:cNvSpPr>
            <a:spLocks noChangeArrowheads="1"/>
          </p:cNvSpPr>
          <p:nvPr/>
        </p:nvSpPr>
        <p:spPr bwMode="auto">
          <a:xfrm>
            <a:off x="523875" y="3927475"/>
            <a:ext cx="461963"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60452" name="Rettangolo 87"/>
          <p:cNvSpPr>
            <a:spLocks noChangeArrowheads="1"/>
          </p:cNvSpPr>
          <p:nvPr/>
        </p:nvSpPr>
        <p:spPr bwMode="auto">
          <a:xfrm>
            <a:off x="395288" y="4430713"/>
            <a:ext cx="709612"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92" name="Disco magnetico 91"/>
          <p:cNvSpPr/>
          <p:nvPr/>
        </p:nvSpPr>
        <p:spPr>
          <a:xfrm>
            <a:off x="4572000" y="4418013"/>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93" name="Disco magnetico 92"/>
          <p:cNvSpPr/>
          <p:nvPr/>
        </p:nvSpPr>
        <p:spPr>
          <a:xfrm>
            <a:off x="4572000" y="4208463"/>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94" name="Connettore 2 93"/>
          <p:cNvCxnSpPr/>
          <p:nvPr/>
        </p:nvCxnSpPr>
        <p:spPr>
          <a:xfrm>
            <a:off x="3779838" y="3700463"/>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ttore 2 94"/>
          <p:cNvCxnSpPr/>
          <p:nvPr/>
        </p:nvCxnSpPr>
        <p:spPr>
          <a:xfrm flipH="1" flipV="1">
            <a:off x="5607050" y="3695700"/>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6" name="Connettore 2 95"/>
          <p:cNvCxnSpPr/>
          <p:nvPr/>
        </p:nvCxnSpPr>
        <p:spPr>
          <a:xfrm>
            <a:off x="6011863" y="3705225"/>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458" name="CasellaDiTesto 92"/>
          <p:cNvSpPr txBox="1">
            <a:spLocks noChangeArrowheads="1"/>
          </p:cNvSpPr>
          <p:nvPr/>
        </p:nvSpPr>
        <p:spPr bwMode="auto">
          <a:xfrm>
            <a:off x="6369050" y="3284538"/>
            <a:ext cx="1443038"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30</a:t>
            </a:r>
          </a:p>
          <a:p>
            <a:pPr>
              <a:tabLst>
                <a:tab pos="1073150" algn="l"/>
                <a:tab pos="1527175" algn="l"/>
              </a:tabLst>
            </a:pPr>
            <a:r>
              <a:rPr lang="it-IT" altLang="it-IT" sz="1300">
                <a:latin typeface="Calibri" pitchFamily="34" charset="0"/>
              </a:rPr>
              <a:t>evasione IVA:	0</a:t>
            </a:r>
          </a:p>
        </p:txBody>
      </p:sp>
      <p:cxnSp>
        <p:nvCxnSpPr>
          <p:cNvPr id="99" name="Connettore 1 98"/>
          <p:cNvCxnSpPr/>
          <p:nvPr/>
        </p:nvCxnSpPr>
        <p:spPr>
          <a:xfrm flipH="1">
            <a:off x="3278188" y="3422650"/>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3278188" y="3422650"/>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flipH="1">
            <a:off x="4572000" y="3833813"/>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4572000" y="3833813"/>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ttore 1 102"/>
          <p:cNvCxnSpPr/>
          <p:nvPr/>
        </p:nvCxnSpPr>
        <p:spPr>
          <a:xfrm flipH="1">
            <a:off x="5868988" y="3429000"/>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a:off x="5868988" y="3429000"/>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ttore 2 104"/>
          <p:cNvCxnSpPr>
            <a:stCxn id="63" idx="0"/>
            <a:endCxn id="62" idx="2"/>
          </p:cNvCxnSpPr>
          <p:nvPr/>
        </p:nvCxnSpPr>
        <p:spPr>
          <a:xfrm flipV="1">
            <a:off x="3492500" y="4810125"/>
            <a:ext cx="107950" cy="5635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ttore 2 105"/>
          <p:cNvCxnSpPr>
            <a:stCxn id="63" idx="0"/>
            <a:endCxn id="64" idx="2"/>
          </p:cNvCxnSpPr>
          <p:nvPr/>
        </p:nvCxnSpPr>
        <p:spPr>
          <a:xfrm flipV="1">
            <a:off x="3492500" y="4810125"/>
            <a:ext cx="2436813" cy="5635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ttore 2 106"/>
          <p:cNvCxnSpPr>
            <a:stCxn id="9" idx="2"/>
            <a:endCxn id="114" idx="1"/>
          </p:cNvCxnSpPr>
          <p:nvPr/>
        </p:nvCxnSpPr>
        <p:spPr>
          <a:xfrm>
            <a:off x="5832475" y="2781300"/>
            <a:ext cx="1617663" cy="7445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Ovale 113"/>
          <p:cNvSpPr/>
          <p:nvPr/>
        </p:nvSpPr>
        <p:spPr>
          <a:xfrm>
            <a:off x="7397750" y="3486150"/>
            <a:ext cx="360363"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0469" name="CasellaDiTesto 22"/>
          <p:cNvSpPr txBox="1">
            <a:spLocks noChangeArrowheads="1"/>
          </p:cNvSpPr>
          <p:nvPr/>
        </p:nvSpPr>
        <p:spPr bwMode="auto">
          <a:xfrm>
            <a:off x="395288" y="1073150"/>
            <a:ext cx="8208962" cy="915988"/>
          </a:xfrm>
          <a:prstGeom prst="rect">
            <a:avLst/>
          </a:prstGeom>
          <a:noFill/>
          <a:ln w="9525">
            <a:noFill/>
            <a:miter lim="800000"/>
            <a:headEnd/>
            <a:tailEnd/>
          </a:ln>
        </p:spPr>
        <p:txBody>
          <a:bodyPr>
            <a:spAutoFit/>
          </a:bodyPr>
          <a:lstStyle/>
          <a:p>
            <a:pPr algn="just">
              <a:spcBef>
                <a:spcPts val="600"/>
              </a:spcBef>
            </a:pPr>
            <a:r>
              <a:rPr lang="it-IT" dirty="0">
                <a:latin typeface="Calibri" pitchFamily="34" charset="0"/>
              </a:rPr>
              <a:t>I</a:t>
            </a:r>
            <a:r>
              <a:rPr lang="it-IT" dirty="0" smtClean="0">
                <a:latin typeface="Calibri" pitchFamily="34" charset="0"/>
              </a:rPr>
              <a:t>n </a:t>
            </a:r>
            <a:r>
              <a:rPr lang="it-IT" dirty="0">
                <a:latin typeface="Calibri" pitchFamily="34" charset="0"/>
              </a:rPr>
              <a:t>generale, invece, l’omessa fatturazione di operazioni intermedie non produce evasione, in quanto l’IVA non dichiarata da chi vende sarebbe comunque detratta da chi acquista.</a:t>
            </a:r>
          </a:p>
        </p:txBody>
      </p:sp>
      <p:sp>
        <p:nvSpPr>
          <p:cNvPr id="127" name="Segnaposto numero diapositiva 2"/>
          <p:cNvSpPr txBox="1">
            <a:spLocks/>
          </p:cNvSpPr>
          <p:nvPr/>
        </p:nvSpPr>
        <p:spPr>
          <a:xfrm>
            <a:off x="6542856" y="6356350"/>
            <a:ext cx="2133600" cy="365125"/>
          </a:xfrm>
          <a:prstGeom prst="rect">
            <a:avLst/>
          </a:prstGeom>
        </p:spPr>
        <p:txBody>
          <a:bodyPr anchor="ctr"/>
          <a:lstStyle/>
          <a:p>
            <a:pPr algn="r" fontAlgn="auto">
              <a:spcBef>
                <a:spcPts val="0"/>
              </a:spcBef>
              <a:spcAft>
                <a:spcPts val="0"/>
              </a:spcAft>
              <a:defRPr/>
            </a:pPr>
            <a:fld id="{BC2ACF10-FF19-40F3-BCE2-AC9A61F87129}" type="slidenum">
              <a:rPr lang="it-IT" sz="1200">
                <a:solidFill>
                  <a:schemeClr val="tx1">
                    <a:tint val="75000"/>
                  </a:schemeClr>
                </a:solidFill>
                <a:latin typeface="+mn-lt"/>
              </a:rPr>
              <a:pPr algn="r" fontAlgn="auto">
                <a:spcBef>
                  <a:spcPts val="0"/>
                </a:spcBef>
                <a:spcAft>
                  <a:spcPts val="0"/>
                </a:spcAft>
                <a:defRPr/>
              </a:pPr>
              <a:t>24</a:t>
            </a:fld>
            <a:endParaRPr lang="it-IT" sz="1200" dirty="0">
              <a:solidFill>
                <a:schemeClr val="tx1">
                  <a:tint val="75000"/>
                </a:schemeClr>
              </a:solidFill>
              <a:latin typeface="+mn-lt"/>
            </a:endParaRPr>
          </a:p>
        </p:txBody>
      </p:sp>
      <p:sp>
        <p:nvSpPr>
          <p:cNvPr id="63" name="CasellaDiTesto 36"/>
          <p:cNvSpPr txBox="1">
            <a:spLocks noChangeArrowheads="1"/>
          </p:cNvSpPr>
          <p:nvPr/>
        </p:nvSpPr>
        <p:spPr bwMode="auto">
          <a:xfrm>
            <a:off x="1187450" y="5373688"/>
            <a:ext cx="4608513" cy="835025"/>
          </a:xfrm>
          <a:prstGeom prst="rect">
            <a:avLst/>
          </a:prstGeom>
          <a:noFill/>
          <a:ln>
            <a:solidFill>
              <a:schemeClr val="accent1">
                <a:shade val="50000"/>
              </a:schemeClr>
            </a:solidFill>
          </a:ln>
          <a:extLst/>
        </p:spPr>
        <p:txBody>
          <a:bodyPr>
            <a:spAutoFit/>
          </a:bodyPr>
          <a:lstStyle/>
          <a:p>
            <a:pPr algn="just">
              <a:spcBef>
                <a:spcPts val="600"/>
              </a:spcBef>
              <a:tabLst>
                <a:tab pos="534988" algn="l"/>
              </a:tabLst>
              <a:defRPr/>
            </a:pPr>
            <a:r>
              <a:rPr lang="it-IT" altLang="ja-JP" sz="1600" i="1" dirty="0">
                <a:latin typeface="Calibri" pitchFamily="34" charset="0"/>
              </a:rPr>
              <a:t>… e neppure un guadagno, né per chi vende né per chi acquista, perché l’IVA non viene neppure pagata dall’acquirente.</a:t>
            </a:r>
            <a:endParaRPr lang="it-IT" altLang="it-IT" sz="1600" i="1"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nettore 1 51"/>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8370" name="Titolo 1"/>
          <p:cNvSpPr>
            <a:spLocks noGrp="1"/>
          </p:cNvSpPr>
          <p:nvPr>
            <p:ph type="title"/>
          </p:nvPr>
        </p:nvSpPr>
        <p:spPr>
          <a:xfrm>
            <a:off x="468313" y="44450"/>
            <a:ext cx="3830637" cy="863600"/>
          </a:xfrm>
        </p:spPr>
        <p:txBody>
          <a:bodyPr/>
          <a:lstStyle/>
          <a:p>
            <a:pPr algn="l" eaLnBrk="1" hangingPunct="1"/>
            <a:r>
              <a:rPr lang="it-IT" sz="2800" smtClean="0"/>
              <a:t>… come si evade l’IVA …</a:t>
            </a:r>
          </a:p>
        </p:txBody>
      </p:sp>
      <p:sp>
        <p:nvSpPr>
          <p:cNvPr id="58371" name="CasellaDiTesto 22"/>
          <p:cNvSpPr txBox="1">
            <a:spLocks noChangeArrowheads="1"/>
          </p:cNvSpPr>
          <p:nvPr/>
        </p:nvSpPr>
        <p:spPr bwMode="auto">
          <a:xfrm>
            <a:off x="322263" y="1951038"/>
            <a:ext cx="8642350" cy="1190625"/>
          </a:xfrm>
          <a:prstGeom prst="rect">
            <a:avLst/>
          </a:prstGeom>
          <a:noFill/>
          <a:ln w="9525">
            <a:noFill/>
            <a:miter lim="800000"/>
            <a:headEnd/>
            <a:tailEnd/>
          </a:ln>
        </p:spPr>
        <p:txBody>
          <a:bodyPr>
            <a:spAutoFit/>
          </a:bodyPr>
          <a:lstStyle/>
          <a:p>
            <a:r>
              <a:rPr lang="it-IT" dirty="0">
                <a:latin typeface="Calibri" pitchFamily="34" charset="0"/>
              </a:rPr>
              <a:t>L’omessa fatturazione della cessione di beni non ammessi in detrazione (es. le autovetture) genera un’evasione del tutto simile a quella dell’IVA al consumo. L’indetraibilità per l’acquirente annulla (o attenua) il conflitto d’interessi cliente-fornitore e la fattura spesso non viene richiesta.</a:t>
            </a:r>
          </a:p>
        </p:txBody>
      </p:sp>
      <p:sp>
        <p:nvSpPr>
          <p:cNvPr id="57" name="Freccia a destra 62"/>
          <p:cNvSpPr/>
          <p:nvPr/>
        </p:nvSpPr>
        <p:spPr>
          <a:xfrm>
            <a:off x="4573588" y="1412875"/>
            <a:ext cx="719137" cy="71438"/>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8" name="CasellaDiTesto 57"/>
          <p:cNvSpPr txBox="1"/>
          <p:nvPr/>
        </p:nvSpPr>
        <p:spPr>
          <a:xfrm>
            <a:off x="395288" y="993775"/>
            <a:ext cx="4032250" cy="9255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a:defRPr/>
            </a:pPr>
            <a:r>
              <a:rPr lang="it-IT" dirty="0" smtClean="0">
                <a:latin typeface="Calibri" pitchFamily="34" charset="0"/>
              </a:rPr>
              <a:t>3.  </a:t>
            </a:r>
            <a:r>
              <a:rPr lang="it-IT" dirty="0">
                <a:latin typeface="Calibri" pitchFamily="34" charset="0"/>
              </a:rPr>
              <a:t>Omessa fatturazione o dichiarazione di cessioni intermedie di beni non detraibili </a:t>
            </a:r>
          </a:p>
        </p:txBody>
      </p:sp>
      <p:sp>
        <p:nvSpPr>
          <p:cNvPr id="59" name="CasellaDiTesto 58"/>
          <p:cNvSpPr txBox="1"/>
          <p:nvPr/>
        </p:nvSpPr>
        <p:spPr>
          <a:xfrm>
            <a:off x="5510213" y="981075"/>
            <a:ext cx="2157412" cy="9223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a:spAutoFit/>
          </a:bodyPr>
          <a:lstStyle/>
          <a:p>
            <a:pPr fontAlgn="auto">
              <a:spcBef>
                <a:spcPts val="0"/>
              </a:spcBef>
              <a:spcAft>
                <a:spcPts val="0"/>
              </a:spcAft>
              <a:defRPr/>
            </a:pPr>
            <a:r>
              <a:rPr lang="it-IT" dirty="0">
                <a:latin typeface="+mn-lt"/>
              </a:rPr>
              <a:t>Dati 2011</a:t>
            </a:r>
          </a:p>
          <a:p>
            <a:pPr fontAlgn="auto">
              <a:spcBef>
                <a:spcPts val="0"/>
              </a:spcBef>
              <a:spcAft>
                <a:spcPts val="0"/>
              </a:spcAft>
              <a:defRPr/>
            </a:pPr>
            <a:r>
              <a:rPr lang="it-IT" dirty="0">
                <a:latin typeface="+mn-lt"/>
              </a:rPr>
              <a:t>IVA evasa:      6,4 mld</a:t>
            </a:r>
          </a:p>
          <a:p>
            <a:pPr fontAlgn="auto">
              <a:spcBef>
                <a:spcPts val="0"/>
              </a:spcBef>
              <a:spcAft>
                <a:spcPts val="0"/>
              </a:spcAft>
              <a:defRPr/>
            </a:pPr>
            <a:r>
              <a:rPr lang="it-IT" dirty="0">
                <a:latin typeface="+mn-lt"/>
              </a:rPr>
              <a:t>% evasione:  35,4%</a:t>
            </a:r>
          </a:p>
        </p:txBody>
      </p:sp>
      <p:sp>
        <p:nvSpPr>
          <p:cNvPr id="137" name="Segnaposto numero diapositiva 2"/>
          <p:cNvSpPr>
            <a:spLocks noGrp="1"/>
          </p:cNvSpPr>
          <p:nvPr>
            <p:ph type="sldNum" sz="quarter" idx="12"/>
          </p:nvPr>
        </p:nvSpPr>
        <p:spPr>
          <a:xfrm>
            <a:off x="5832475" y="5003800"/>
            <a:ext cx="2133600" cy="365125"/>
          </a:xfrm>
        </p:spPr>
        <p:txBody>
          <a:bodyPr/>
          <a:lstStyle/>
          <a:p>
            <a:pPr>
              <a:defRPr/>
            </a:pPr>
            <a:fld id="{4F12A78A-6B33-482C-94F9-CC34187E61FF}" type="slidenum">
              <a:rPr lang="it-IT"/>
              <a:pPr>
                <a:defRPr/>
              </a:pPr>
              <a:t>25</a:t>
            </a:fld>
            <a:endParaRPr lang="it-IT"/>
          </a:p>
        </p:txBody>
      </p:sp>
      <p:pic>
        <p:nvPicPr>
          <p:cNvPr id="58376" name="Immagine 11" descr="k10378654.jpg"/>
          <p:cNvPicPr>
            <a:picLocks noChangeAspect="1"/>
          </p:cNvPicPr>
          <p:nvPr/>
        </p:nvPicPr>
        <p:blipFill>
          <a:blip r:embed="rId3" cstate="print"/>
          <a:srcRect/>
          <a:stretch>
            <a:fillRect/>
          </a:stretch>
        </p:blipFill>
        <p:spPr bwMode="auto">
          <a:xfrm>
            <a:off x="7070725" y="4727575"/>
            <a:ext cx="1008063" cy="862013"/>
          </a:xfrm>
          <a:prstGeom prst="rect">
            <a:avLst/>
          </a:prstGeom>
          <a:noFill/>
          <a:ln w="9525">
            <a:noFill/>
            <a:miter lim="800000"/>
            <a:headEnd/>
            <a:tailEnd/>
          </a:ln>
        </p:spPr>
      </p:pic>
      <p:cxnSp>
        <p:nvCxnSpPr>
          <p:cNvPr id="139" name="Connettore 1 138"/>
          <p:cNvCxnSpPr/>
          <p:nvPr/>
        </p:nvCxnSpPr>
        <p:spPr>
          <a:xfrm>
            <a:off x="1022350" y="5289550"/>
            <a:ext cx="7056438"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Connettore 1 139"/>
          <p:cNvCxnSpPr/>
          <p:nvPr/>
        </p:nvCxnSpPr>
        <p:spPr>
          <a:xfrm>
            <a:off x="985838" y="4748213"/>
            <a:ext cx="7094537" cy="25400"/>
          </a:xfrm>
          <a:prstGeom prst="line">
            <a:avLst/>
          </a:prstGeom>
        </p:spPr>
        <p:style>
          <a:lnRef idx="1">
            <a:schemeClr val="accent1"/>
          </a:lnRef>
          <a:fillRef idx="0">
            <a:schemeClr val="accent1"/>
          </a:fillRef>
          <a:effectRef idx="0">
            <a:schemeClr val="accent1"/>
          </a:effectRef>
          <a:fontRef idx="minor">
            <a:schemeClr val="tx1"/>
          </a:fontRef>
        </p:style>
      </p:cxnSp>
      <p:sp>
        <p:nvSpPr>
          <p:cNvPr id="141" name="Rettangolo arrotondato 140"/>
          <p:cNvSpPr/>
          <p:nvPr/>
        </p:nvSpPr>
        <p:spPr>
          <a:xfrm>
            <a:off x="2843808" y="4663877"/>
            <a:ext cx="146248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0</a:t>
            </a:r>
            <a:endParaRPr lang="it-IT" sz="1200" dirty="0">
              <a:ln w="3175">
                <a:solidFill>
                  <a:schemeClr val="tx2">
                    <a:satMod val="155000"/>
                  </a:schemeClr>
                </a:solidFill>
                <a:prstDash val="solid"/>
              </a:ln>
              <a:solidFill>
                <a:srgbClr val="000000"/>
              </a:solidFill>
              <a:cs typeface="MV Boli" pitchFamily="2" charset="0"/>
            </a:endParaRPr>
          </a:p>
        </p:txBody>
      </p:sp>
      <p:sp>
        <p:nvSpPr>
          <p:cNvPr id="142" name="Rettangolo arrotondato 141"/>
          <p:cNvSpPr/>
          <p:nvPr/>
        </p:nvSpPr>
        <p:spPr>
          <a:xfrm>
            <a:off x="5193696" y="4663877"/>
            <a:ext cx="1538544"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a:t>
            </a:r>
            <a:r>
              <a:rPr lang="it-IT" sz="1200" dirty="0">
                <a:ln w="3175">
                  <a:solidFill>
                    <a:srgbClr val="FF0000"/>
                  </a:solidFill>
                  <a:prstDash val="solid"/>
                </a:ln>
                <a:solidFill>
                  <a:srgbClr val="FF0000"/>
                </a:solidFill>
                <a:cs typeface="MV Boli" pitchFamily="2" charset="0"/>
              </a:rPr>
              <a:t> 20</a:t>
            </a:r>
            <a:r>
              <a:rPr lang="it-IT" sz="1200" dirty="0">
                <a:ln w="3175">
                  <a:solidFill>
                    <a:schemeClr val="tx1"/>
                  </a:solidFill>
                  <a:prstDash val="solid"/>
                </a:ln>
                <a:solidFill>
                  <a:srgbClr val="000000"/>
                </a:solidFill>
                <a:cs typeface="MV Boli" pitchFamily="2" charset="0"/>
              </a:rPr>
              <a:t> </a:t>
            </a:r>
            <a:endParaRPr lang="it-IT" sz="1200" dirty="0">
              <a:ln w="3175">
                <a:solidFill>
                  <a:schemeClr val="tx2">
                    <a:satMod val="155000"/>
                  </a:schemeClr>
                </a:solidFill>
                <a:prstDash val="solid"/>
              </a:ln>
              <a:solidFill>
                <a:srgbClr val="000000"/>
              </a:solidFill>
              <a:cs typeface="MV Boli" pitchFamily="2" charset="0"/>
            </a:endParaRPr>
          </a:p>
        </p:txBody>
      </p:sp>
      <p:sp>
        <p:nvSpPr>
          <p:cNvPr id="143" name="Disco magnetico 142"/>
          <p:cNvSpPr/>
          <p:nvPr/>
        </p:nvSpPr>
        <p:spPr>
          <a:xfrm>
            <a:off x="2266950" y="5153025"/>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44" name="Rettangolo 143"/>
          <p:cNvSpPr/>
          <p:nvPr/>
        </p:nvSpPr>
        <p:spPr>
          <a:xfrm>
            <a:off x="468313" y="4008438"/>
            <a:ext cx="7559675" cy="360362"/>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145" name="Connettore 2 144"/>
          <p:cNvCxnSpPr/>
          <p:nvPr/>
        </p:nvCxnSpPr>
        <p:spPr>
          <a:xfrm>
            <a:off x="2625725" y="5297488"/>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46" name="Connettore 2 145"/>
          <p:cNvCxnSpPr/>
          <p:nvPr/>
        </p:nvCxnSpPr>
        <p:spPr>
          <a:xfrm flipV="1">
            <a:off x="4932363" y="5297488"/>
            <a:ext cx="252412" cy="1587"/>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47" name="Connettore 2 146"/>
          <p:cNvCxnSpPr/>
          <p:nvPr/>
        </p:nvCxnSpPr>
        <p:spPr>
          <a:xfrm>
            <a:off x="6740525" y="5305425"/>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48" name="Connettore 2 147"/>
          <p:cNvCxnSpPr/>
          <p:nvPr/>
        </p:nvCxnSpPr>
        <p:spPr>
          <a:xfrm flipH="1">
            <a:off x="2052638" y="4756150"/>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49" name="Connettore 2 148"/>
          <p:cNvCxnSpPr/>
          <p:nvPr/>
        </p:nvCxnSpPr>
        <p:spPr>
          <a:xfrm flipH="1">
            <a:off x="4284663" y="4764088"/>
            <a:ext cx="89852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150" name="Connettore 2 149"/>
          <p:cNvCxnSpPr/>
          <p:nvPr/>
        </p:nvCxnSpPr>
        <p:spPr>
          <a:xfrm flipH="1" flipV="1">
            <a:off x="6732588" y="4773613"/>
            <a:ext cx="3587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151" name="Rettangolo arrotondato 150"/>
          <p:cNvSpPr/>
          <p:nvPr/>
        </p:nvSpPr>
        <p:spPr>
          <a:xfrm>
            <a:off x="1137397" y="4739780"/>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152" name="Connettore 1 151"/>
          <p:cNvCxnSpPr>
            <a:endCxn id="143" idx="2"/>
          </p:cNvCxnSpPr>
          <p:nvPr/>
        </p:nvCxnSpPr>
        <p:spPr>
          <a:xfrm>
            <a:off x="2051050" y="5297488"/>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391" name="Rettangolo 87"/>
          <p:cNvSpPr>
            <a:spLocks noChangeArrowheads="1"/>
          </p:cNvSpPr>
          <p:nvPr/>
        </p:nvSpPr>
        <p:spPr bwMode="auto">
          <a:xfrm>
            <a:off x="1471613" y="4016375"/>
            <a:ext cx="393700"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58392" name="Rettangolo 88"/>
          <p:cNvSpPr>
            <a:spLocks noChangeArrowheads="1"/>
          </p:cNvSpPr>
          <p:nvPr/>
        </p:nvSpPr>
        <p:spPr bwMode="auto">
          <a:xfrm>
            <a:off x="3116263" y="4016375"/>
            <a:ext cx="922337"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58393" name="Rettangolo 89"/>
          <p:cNvSpPr>
            <a:spLocks noChangeArrowheads="1"/>
          </p:cNvSpPr>
          <p:nvPr/>
        </p:nvSpPr>
        <p:spPr bwMode="auto">
          <a:xfrm>
            <a:off x="5292725" y="4016375"/>
            <a:ext cx="935038" cy="338138"/>
          </a:xfrm>
          <a:prstGeom prst="rect">
            <a:avLst/>
          </a:prstGeom>
          <a:noFill/>
          <a:ln w="9525">
            <a:noFill/>
            <a:miter lim="800000"/>
            <a:headEnd/>
            <a:tailEnd/>
          </a:ln>
        </p:spPr>
        <p:txBody>
          <a:bodyPr>
            <a:spAutoFit/>
          </a:bodyPr>
          <a:lstStyle/>
          <a:p>
            <a:pPr algn="ctr"/>
            <a:r>
              <a:rPr lang="it-IT" altLang="it-IT" sz="1600">
                <a:latin typeface="Calibri" pitchFamily="34" charset="0"/>
              </a:rPr>
              <a:t>(30 – 0)</a:t>
            </a:r>
          </a:p>
        </p:txBody>
      </p:sp>
      <p:cxnSp>
        <p:nvCxnSpPr>
          <p:cNvPr id="156" name="Connettore 2 155"/>
          <p:cNvCxnSpPr>
            <a:endCxn id="58391" idx="2"/>
          </p:cNvCxnSpPr>
          <p:nvPr/>
        </p:nvCxnSpPr>
        <p:spPr>
          <a:xfrm flipH="1" flipV="1">
            <a:off x="1668463" y="4354513"/>
            <a:ext cx="1587" cy="382587"/>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7" name="Connettore 2 156"/>
          <p:cNvCxnSpPr/>
          <p:nvPr/>
        </p:nvCxnSpPr>
        <p:spPr>
          <a:xfrm flipH="1" flipV="1">
            <a:off x="3348038" y="435451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8396" name="Rettangolo 87"/>
          <p:cNvSpPr>
            <a:spLocks noChangeArrowheads="1"/>
          </p:cNvSpPr>
          <p:nvPr/>
        </p:nvSpPr>
        <p:spPr bwMode="auto">
          <a:xfrm>
            <a:off x="2390775" y="4016375"/>
            <a:ext cx="2873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58397" name="Rettangolo 87"/>
          <p:cNvSpPr>
            <a:spLocks noChangeArrowheads="1"/>
          </p:cNvSpPr>
          <p:nvPr/>
        </p:nvSpPr>
        <p:spPr bwMode="auto">
          <a:xfrm>
            <a:off x="4551363" y="4016375"/>
            <a:ext cx="287337"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160" name="Disco magnetico 159"/>
          <p:cNvSpPr/>
          <p:nvPr/>
        </p:nvSpPr>
        <p:spPr>
          <a:xfrm>
            <a:off x="7423150" y="5024438"/>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61" name="Disco magnetico 160"/>
          <p:cNvSpPr/>
          <p:nvPr/>
        </p:nvSpPr>
        <p:spPr>
          <a:xfrm>
            <a:off x="7593013" y="4851400"/>
            <a:ext cx="360362" cy="21748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62" name="Disco magnetico 161"/>
          <p:cNvSpPr/>
          <p:nvPr/>
        </p:nvSpPr>
        <p:spPr>
          <a:xfrm>
            <a:off x="7791450" y="5038725"/>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63" name="Connettore 1 162"/>
          <p:cNvCxnSpPr/>
          <p:nvPr/>
        </p:nvCxnSpPr>
        <p:spPr>
          <a:xfrm>
            <a:off x="4305300" y="5297488"/>
            <a:ext cx="288925" cy="1587"/>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402" name="Rettangolo 86"/>
          <p:cNvSpPr>
            <a:spLocks noChangeArrowheads="1"/>
          </p:cNvSpPr>
          <p:nvPr/>
        </p:nvSpPr>
        <p:spPr bwMode="auto">
          <a:xfrm>
            <a:off x="1798638" y="4440238"/>
            <a:ext cx="1117600" cy="277812"/>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58403" name="Rettangolo 86"/>
          <p:cNvSpPr>
            <a:spLocks noChangeArrowheads="1"/>
          </p:cNvSpPr>
          <p:nvPr/>
        </p:nvSpPr>
        <p:spPr bwMode="auto">
          <a:xfrm>
            <a:off x="4284663" y="4440238"/>
            <a:ext cx="1117600" cy="277812"/>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58404" name="Rettangolo 87"/>
          <p:cNvSpPr>
            <a:spLocks noChangeArrowheads="1"/>
          </p:cNvSpPr>
          <p:nvPr/>
        </p:nvSpPr>
        <p:spPr bwMode="auto">
          <a:xfrm>
            <a:off x="6588125" y="4471988"/>
            <a:ext cx="698500" cy="276225"/>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58405" name="Rettangolo 87"/>
          <p:cNvSpPr>
            <a:spLocks noChangeArrowheads="1"/>
          </p:cNvSpPr>
          <p:nvPr/>
        </p:nvSpPr>
        <p:spPr bwMode="auto">
          <a:xfrm>
            <a:off x="414338" y="4017963"/>
            <a:ext cx="6810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58406" name="Rettangolo 89"/>
          <p:cNvSpPr>
            <a:spLocks noChangeArrowheads="1"/>
          </p:cNvSpPr>
          <p:nvPr/>
        </p:nvSpPr>
        <p:spPr bwMode="auto">
          <a:xfrm>
            <a:off x="523875" y="4591050"/>
            <a:ext cx="461963"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58407" name="Rettangolo 87"/>
          <p:cNvSpPr>
            <a:spLocks noChangeArrowheads="1"/>
          </p:cNvSpPr>
          <p:nvPr/>
        </p:nvSpPr>
        <p:spPr bwMode="auto">
          <a:xfrm>
            <a:off x="395288" y="5094288"/>
            <a:ext cx="709612"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170" name="Disco magnetico 169"/>
          <p:cNvSpPr/>
          <p:nvPr/>
        </p:nvSpPr>
        <p:spPr>
          <a:xfrm>
            <a:off x="4572000" y="5081588"/>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71" name="Disco magnetico 170"/>
          <p:cNvSpPr/>
          <p:nvPr/>
        </p:nvSpPr>
        <p:spPr>
          <a:xfrm>
            <a:off x="4572000" y="4872038"/>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72" name="Connettore 2 171"/>
          <p:cNvCxnSpPr/>
          <p:nvPr/>
        </p:nvCxnSpPr>
        <p:spPr>
          <a:xfrm>
            <a:off x="3779838" y="4364038"/>
            <a:ext cx="0" cy="33813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ttore 2 172"/>
          <p:cNvCxnSpPr/>
          <p:nvPr/>
        </p:nvCxnSpPr>
        <p:spPr>
          <a:xfrm flipH="1" flipV="1">
            <a:off x="5607050" y="4359275"/>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4" name="Connettore 2 173"/>
          <p:cNvCxnSpPr/>
          <p:nvPr/>
        </p:nvCxnSpPr>
        <p:spPr>
          <a:xfrm>
            <a:off x="6011863" y="4368800"/>
            <a:ext cx="0" cy="33813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413" name="CasellaDiTesto 92"/>
          <p:cNvSpPr txBox="1">
            <a:spLocks noChangeArrowheads="1"/>
          </p:cNvSpPr>
          <p:nvPr/>
        </p:nvSpPr>
        <p:spPr bwMode="auto">
          <a:xfrm>
            <a:off x="6372225" y="3948113"/>
            <a:ext cx="1443038"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30</a:t>
            </a:r>
          </a:p>
          <a:p>
            <a:pPr>
              <a:tabLst>
                <a:tab pos="1073150" algn="l"/>
                <a:tab pos="1527175" algn="l"/>
              </a:tabLst>
            </a:pPr>
            <a:r>
              <a:rPr lang="it-IT" altLang="it-IT" sz="1300">
                <a:latin typeface="Calibri" pitchFamily="34" charset="0"/>
              </a:rPr>
              <a:t>evasione IVA:	20</a:t>
            </a:r>
          </a:p>
        </p:txBody>
      </p:sp>
      <p:cxnSp>
        <p:nvCxnSpPr>
          <p:cNvPr id="176" name="Connettore 1 175"/>
          <p:cNvCxnSpPr/>
          <p:nvPr/>
        </p:nvCxnSpPr>
        <p:spPr>
          <a:xfrm flipH="1">
            <a:off x="3278188" y="4086225"/>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onnettore 1 176"/>
          <p:cNvCxnSpPr/>
          <p:nvPr/>
        </p:nvCxnSpPr>
        <p:spPr>
          <a:xfrm>
            <a:off x="3278188" y="4086225"/>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Connettore 1 177"/>
          <p:cNvCxnSpPr/>
          <p:nvPr/>
        </p:nvCxnSpPr>
        <p:spPr>
          <a:xfrm flipH="1">
            <a:off x="4572000" y="4497388"/>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Connettore 1 178"/>
          <p:cNvCxnSpPr/>
          <p:nvPr/>
        </p:nvCxnSpPr>
        <p:spPr>
          <a:xfrm>
            <a:off x="4572000" y="4497388"/>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Connettore 1 179"/>
          <p:cNvCxnSpPr/>
          <p:nvPr/>
        </p:nvCxnSpPr>
        <p:spPr>
          <a:xfrm flipH="1">
            <a:off x="5849938" y="4092575"/>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Connettore 1 180"/>
          <p:cNvCxnSpPr/>
          <p:nvPr/>
        </p:nvCxnSpPr>
        <p:spPr>
          <a:xfrm>
            <a:off x="5849938" y="4092575"/>
            <a:ext cx="215900" cy="215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Connettore 2 183"/>
          <p:cNvCxnSpPr>
            <a:stCxn id="186" idx="3"/>
            <a:endCxn id="58403" idx="0"/>
          </p:cNvCxnSpPr>
          <p:nvPr/>
        </p:nvCxnSpPr>
        <p:spPr>
          <a:xfrm>
            <a:off x="3924300" y="3571875"/>
            <a:ext cx="919163" cy="8683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 name="Ovale 184"/>
          <p:cNvSpPr/>
          <p:nvPr/>
        </p:nvSpPr>
        <p:spPr>
          <a:xfrm>
            <a:off x="7434263" y="4132263"/>
            <a:ext cx="360362"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6" name="CasellaDiTesto 36"/>
          <p:cNvSpPr txBox="1">
            <a:spLocks noChangeArrowheads="1"/>
          </p:cNvSpPr>
          <p:nvPr/>
        </p:nvSpPr>
        <p:spPr bwMode="auto">
          <a:xfrm>
            <a:off x="827088" y="3276600"/>
            <a:ext cx="3097212" cy="590550"/>
          </a:xfrm>
          <a:prstGeom prst="rect">
            <a:avLst/>
          </a:prstGeom>
          <a:noFill/>
          <a:ln>
            <a:solidFill>
              <a:schemeClr val="accent1">
                <a:shade val="50000"/>
              </a:schemeClr>
            </a:solidFill>
          </a:ln>
          <a:extLst/>
        </p:spPr>
        <p:txBody>
          <a:bodyPr>
            <a:spAutoFit/>
          </a:bodyPr>
          <a:lstStyle/>
          <a:p>
            <a:pPr algn="just">
              <a:spcBef>
                <a:spcPts val="600"/>
              </a:spcBef>
              <a:tabLst>
                <a:tab pos="534988" algn="l"/>
              </a:tabLst>
              <a:defRPr/>
            </a:pPr>
            <a:r>
              <a:rPr lang="it-IT" altLang="ja-JP" sz="1600" i="1" dirty="0">
                <a:latin typeface="Calibri" pitchFamily="34" charset="0"/>
              </a:rPr>
              <a:t>Formalmente l’evasione è a carico di chi effettua la cessione …</a:t>
            </a:r>
            <a:endParaRPr lang="it-IT" altLang="it-IT" sz="1600" i="1" dirty="0">
              <a:latin typeface="Calibri" pitchFamily="34" charset="0"/>
            </a:endParaRPr>
          </a:p>
        </p:txBody>
      </p:sp>
      <p:sp>
        <p:nvSpPr>
          <p:cNvPr id="189" name="CasellaDiTesto 36"/>
          <p:cNvSpPr txBox="1">
            <a:spLocks noChangeArrowheads="1"/>
          </p:cNvSpPr>
          <p:nvPr/>
        </p:nvSpPr>
        <p:spPr bwMode="auto">
          <a:xfrm>
            <a:off x="4643438" y="3125788"/>
            <a:ext cx="3529012" cy="590550"/>
          </a:xfrm>
          <a:prstGeom prst="rect">
            <a:avLst/>
          </a:prstGeom>
          <a:noFill/>
          <a:ln>
            <a:solidFill>
              <a:schemeClr val="accent1">
                <a:shade val="50000"/>
              </a:schemeClr>
            </a:solidFill>
          </a:ln>
          <a:extLst/>
        </p:spPr>
        <p:txBody>
          <a:bodyPr>
            <a:spAutoFit/>
          </a:bodyPr>
          <a:lstStyle/>
          <a:p>
            <a:pPr algn="just">
              <a:spcBef>
                <a:spcPts val="600"/>
              </a:spcBef>
              <a:tabLst>
                <a:tab pos="534988" algn="l"/>
              </a:tabLst>
              <a:defRPr/>
            </a:pPr>
            <a:r>
              <a:rPr lang="it-IT" altLang="ja-JP" sz="1600" i="1" dirty="0">
                <a:latin typeface="Calibri" pitchFamily="34" charset="0"/>
              </a:rPr>
              <a:t>… ma l’IVA evasa va tutta a beneficio di chi acquista il bene non fatturato.</a:t>
            </a:r>
            <a:endParaRPr lang="it-IT" altLang="it-IT" sz="1600" i="1" dirty="0">
              <a:latin typeface="Calibri" pitchFamily="34" charset="0"/>
            </a:endParaRPr>
          </a:p>
        </p:txBody>
      </p:sp>
      <p:sp>
        <p:nvSpPr>
          <p:cNvPr id="58424" name="Line 59"/>
          <p:cNvSpPr>
            <a:spLocks noChangeShapeType="1"/>
          </p:cNvSpPr>
          <p:nvPr/>
        </p:nvSpPr>
        <p:spPr bwMode="auto">
          <a:xfrm>
            <a:off x="6156325" y="3716338"/>
            <a:ext cx="287338" cy="1368425"/>
          </a:xfrm>
          <a:prstGeom prst="line">
            <a:avLst/>
          </a:prstGeom>
          <a:noFill/>
          <a:ln w="19050">
            <a:solidFill>
              <a:srgbClr val="FF0000"/>
            </a:solidFill>
            <a:round/>
            <a:headEnd/>
            <a:tailEnd type="triangle" w="med" len="med"/>
          </a:ln>
        </p:spPr>
        <p:txBody>
          <a:bodyPr/>
          <a:lstStyle/>
          <a:p>
            <a:endParaRPr lang="it-IT"/>
          </a:p>
        </p:txBody>
      </p:sp>
      <p:sp>
        <p:nvSpPr>
          <p:cNvPr id="58425" name="Text Box 60"/>
          <p:cNvSpPr txBox="1">
            <a:spLocks noChangeArrowheads="1"/>
          </p:cNvSpPr>
          <p:nvPr/>
        </p:nvSpPr>
        <p:spPr bwMode="auto">
          <a:xfrm>
            <a:off x="323850" y="5803900"/>
            <a:ext cx="8567738" cy="646113"/>
          </a:xfrm>
          <a:prstGeom prst="rect">
            <a:avLst/>
          </a:prstGeom>
          <a:noFill/>
          <a:ln w="9525">
            <a:noFill/>
            <a:miter lim="800000"/>
            <a:headEnd/>
            <a:tailEnd/>
          </a:ln>
        </p:spPr>
        <p:txBody>
          <a:bodyPr>
            <a:spAutoFit/>
          </a:bodyPr>
          <a:lstStyle/>
          <a:p>
            <a:pPr algn="just">
              <a:spcBef>
                <a:spcPts val="600"/>
              </a:spcBef>
            </a:pPr>
            <a:r>
              <a:rPr lang="it-IT" altLang="ja-JP" dirty="0">
                <a:latin typeface="Calibri" pitchFamily="34" charset="0"/>
                <a:cs typeface="ＭＳ Ｐゴシック"/>
              </a:rPr>
              <a:t>Nel caso, invece, di omessa dichiarazione di cessioni regolarmente fatturate, l’IVA evasa va a beneficio esclusivo di chi effettua la cessione stessa.</a:t>
            </a:r>
            <a:endParaRPr lang="it-IT" dirty="0">
              <a:latin typeface="Calibri" pitchFamily="34" charset="0"/>
            </a:endParaRPr>
          </a:p>
        </p:txBody>
      </p:sp>
      <p:sp>
        <p:nvSpPr>
          <p:cNvPr id="60" name="Segnaposto numero diapositiva 2"/>
          <p:cNvSpPr txBox="1">
            <a:spLocks/>
          </p:cNvSpPr>
          <p:nvPr/>
        </p:nvSpPr>
        <p:spPr>
          <a:xfrm>
            <a:off x="6542856" y="6356350"/>
            <a:ext cx="2133600" cy="365125"/>
          </a:xfrm>
          <a:prstGeom prst="rect">
            <a:avLst/>
          </a:prstGeom>
        </p:spPr>
        <p:txBody>
          <a:bodyPr anchor="ctr"/>
          <a:lstStyle/>
          <a:p>
            <a:pPr algn="r" fontAlgn="auto">
              <a:spcBef>
                <a:spcPts val="0"/>
              </a:spcBef>
              <a:spcAft>
                <a:spcPts val="0"/>
              </a:spcAft>
              <a:defRPr/>
            </a:pPr>
            <a:fld id="{BC2ACF10-FF19-40F3-BCE2-AC9A61F87129}" type="slidenum">
              <a:rPr lang="it-IT" sz="1200">
                <a:solidFill>
                  <a:schemeClr val="tx1">
                    <a:tint val="75000"/>
                  </a:schemeClr>
                </a:solidFill>
                <a:latin typeface="+mn-lt"/>
              </a:rPr>
              <a:pPr algn="r" fontAlgn="auto">
                <a:spcBef>
                  <a:spcPts val="0"/>
                </a:spcBef>
                <a:spcAft>
                  <a:spcPts val="0"/>
                </a:spcAft>
                <a:defRPr/>
              </a:pPr>
              <a:t>25</a:t>
            </a:fld>
            <a:endParaRPr lang="it-IT" sz="1200" dirty="0">
              <a:solidFill>
                <a:schemeClr val="tx1">
                  <a:tint val="75000"/>
                </a:schemeClr>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p:cNvSpPr>
            <a:spLocks noGrp="1"/>
          </p:cNvSpPr>
          <p:nvPr>
            <p:ph type="title"/>
          </p:nvPr>
        </p:nvSpPr>
        <p:spPr>
          <a:xfrm>
            <a:off x="468313" y="44450"/>
            <a:ext cx="3830637" cy="863600"/>
          </a:xfrm>
        </p:spPr>
        <p:txBody>
          <a:bodyPr/>
          <a:lstStyle/>
          <a:p>
            <a:pPr algn="l" eaLnBrk="1" hangingPunct="1"/>
            <a:r>
              <a:rPr lang="it-IT" sz="2800" smtClean="0"/>
              <a:t>… come si evade l’IVA …</a:t>
            </a:r>
          </a:p>
        </p:txBody>
      </p:sp>
      <p:sp>
        <p:nvSpPr>
          <p:cNvPr id="7" name="CasellaDiTesto 6"/>
          <p:cNvSpPr txBox="1"/>
          <p:nvPr/>
        </p:nvSpPr>
        <p:spPr>
          <a:xfrm>
            <a:off x="423193" y="1268413"/>
            <a:ext cx="206017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a:spAutoFit/>
          </a:bodyPr>
          <a:lstStyle/>
          <a:p>
            <a:pPr fontAlgn="auto">
              <a:spcBef>
                <a:spcPts val="0"/>
              </a:spcBef>
              <a:spcAft>
                <a:spcPts val="0"/>
              </a:spcAft>
              <a:defRPr/>
            </a:pPr>
            <a:r>
              <a:rPr lang="it-IT" dirty="0">
                <a:latin typeface="+mn-lt"/>
                <a:cs typeface="MV Boli" panose="02000500030200090000" pitchFamily="2" charset="0"/>
              </a:rPr>
              <a:t>4</a:t>
            </a:r>
            <a:r>
              <a:rPr lang="it-IT" dirty="0" smtClean="0">
                <a:latin typeface="+mn-lt"/>
                <a:cs typeface="MV Boli" panose="02000500030200090000" pitchFamily="2" charset="0"/>
              </a:rPr>
              <a:t>.  </a:t>
            </a:r>
            <a:r>
              <a:rPr lang="it-IT" dirty="0">
                <a:latin typeface="+mn-lt"/>
                <a:cs typeface="MV Boli" panose="02000500030200090000" pitchFamily="2" charset="0"/>
              </a:rPr>
              <a:t>False fatturazioni</a:t>
            </a:r>
          </a:p>
        </p:txBody>
      </p:sp>
      <p:sp>
        <p:nvSpPr>
          <p:cNvPr id="11" name="CasellaDiTesto 175"/>
          <p:cNvSpPr txBox="1">
            <a:spLocks noChangeArrowheads="1"/>
          </p:cNvSpPr>
          <p:nvPr/>
        </p:nvSpPr>
        <p:spPr bwMode="auto">
          <a:xfrm>
            <a:off x="2701627" y="5084763"/>
            <a:ext cx="5038725" cy="830997"/>
          </a:xfrm>
          <a:prstGeom prst="rect">
            <a:avLst/>
          </a:prstGeom>
          <a:noFill/>
          <a:ln>
            <a:solidFill>
              <a:schemeClr val="accent1">
                <a:shade val="50000"/>
              </a:schemeClr>
            </a:solidFill>
          </a:ln>
          <a:extLst/>
        </p:spPr>
        <p:txBody>
          <a:bodyPr wrap="square">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algn="just" eaLnBrk="1" fontAlgn="auto" hangingPunct="1">
              <a:spcBef>
                <a:spcPts val="600"/>
              </a:spcBef>
              <a:spcAft>
                <a:spcPts val="0"/>
              </a:spcAft>
              <a:buFontTx/>
              <a:buNone/>
              <a:defRPr/>
            </a:pPr>
            <a:r>
              <a:rPr lang="it-IT" altLang="it-IT" sz="1600" i="1" dirty="0" smtClean="0">
                <a:latin typeface="+mn-lt"/>
              </a:rPr>
              <a:t>L</a:t>
            </a:r>
            <a:r>
              <a:rPr lang="ja-JP" altLang="it-IT" sz="1600" i="1" dirty="0" smtClean="0">
                <a:latin typeface="+mn-lt"/>
              </a:rPr>
              <a:t>’</a:t>
            </a:r>
            <a:r>
              <a:rPr lang="it-IT" altLang="ja-JP" sz="1600" i="1" dirty="0" smtClean="0">
                <a:latin typeface="+mn-lt"/>
              </a:rPr>
              <a:t>IVA </a:t>
            </a:r>
            <a:r>
              <a:rPr lang="it-IT" altLang="ja-JP" sz="1600" i="1" dirty="0">
                <a:latin typeface="+mn-lt"/>
              </a:rPr>
              <a:t>portata indebitamente a credito grazie ad una falsa </a:t>
            </a:r>
            <a:r>
              <a:rPr lang="it-IT" altLang="ja-JP" sz="1600" i="1" dirty="0" smtClean="0">
                <a:latin typeface="+mn-lt"/>
              </a:rPr>
              <a:t>fatturazione consente </a:t>
            </a:r>
            <a:r>
              <a:rPr lang="it-IT" altLang="ja-JP" sz="1600" i="1" dirty="0">
                <a:latin typeface="+mn-lt"/>
              </a:rPr>
              <a:t>di compensare l’imposta dovuta in relazione alle cessioni </a:t>
            </a:r>
            <a:r>
              <a:rPr lang="it-IT" altLang="ja-JP" sz="1600" i="1" dirty="0" smtClean="0">
                <a:latin typeface="+mn-lt"/>
              </a:rPr>
              <a:t>dichiarate.</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CasellaDiTesto 175"/>
          <p:cNvSpPr txBox="1">
            <a:spLocks noChangeArrowheads="1"/>
          </p:cNvSpPr>
          <p:nvPr/>
        </p:nvSpPr>
        <p:spPr bwMode="auto">
          <a:xfrm>
            <a:off x="323850" y="1857375"/>
            <a:ext cx="8280400" cy="923925"/>
          </a:xfrm>
          <a:prstGeom prst="rect">
            <a:avLst/>
          </a:prstGeom>
          <a:noFill/>
          <a:ln>
            <a:no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algn="just" eaLnBrk="1" fontAlgn="auto" hangingPunct="1">
              <a:spcBef>
                <a:spcPct val="0"/>
              </a:spcBef>
              <a:spcAft>
                <a:spcPts val="0"/>
              </a:spcAft>
              <a:buFontTx/>
              <a:buNone/>
              <a:defRPr/>
            </a:pPr>
            <a:r>
              <a:rPr lang="it-IT" altLang="ja-JP" sz="1800" dirty="0" smtClean="0">
                <a:latin typeface="+mn-lt"/>
              </a:rPr>
              <a:t>La perdita di gettito per lo Stato deriva dalla mancata dichiarazione del falso venditore, pertanto la stima dell’evasione derivante dalle false fatturazioni è assorbita in quella precedentemente attribuita all’omessa dichiarazione delle cessioni intermedie.</a:t>
            </a:r>
            <a:endParaRPr lang="it-IT" altLang="it-IT" sz="1800" dirty="0">
              <a:latin typeface="+mn-lt"/>
            </a:endParaRPr>
          </a:p>
        </p:txBody>
      </p:sp>
      <p:sp>
        <p:nvSpPr>
          <p:cNvPr id="4" name="Segnaposto numero diapositiva 3"/>
          <p:cNvSpPr>
            <a:spLocks noGrp="1"/>
          </p:cNvSpPr>
          <p:nvPr>
            <p:ph type="sldNum" sz="quarter" idx="12"/>
          </p:nvPr>
        </p:nvSpPr>
        <p:spPr/>
        <p:txBody>
          <a:bodyPr/>
          <a:lstStyle/>
          <a:p>
            <a:pPr>
              <a:defRPr/>
            </a:pPr>
            <a:fld id="{F97E5EAB-12A2-464E-AA81-BAAE4FA0A0B1}" type="slidenum">
              <a:rPr lang="it-IT"/>
              <a:pPr>
                <a:defRPr/>
              </a:pPr>
              <a:t>26</a:t>
            </a:fld>
            <a:endParaRPr lang="it-IT"/>
          </a:p>
        </p:txBody>
      </p:sp>
      <p:sp>
        <p:nvSpPr>
          <p:cNvPr id="50" name="Segnaposto numero diapositiva 2"/>
          <p:cNvSpPr txBox="1">
            <a:spLocks/>
          </p:cNvSpPr>
          <p:nvPr/>
        </p:nvSpPr>
        <p:spPr>
          <a:xfrm>
            <a:off x="6408738" y="4138613"/>
            <a:ext cx="2133600" cy="365125"/>
          </a:xfrm>
          <a:prstGeom prst="rect">
            <a:avLst/>
          </a:prstGeom>
        </p:spPr>
        <p:txBody>
          <a:bodyPr anchor="ctr"/>
          <a:lstStyle/>
          <a:p>
            <a:pPr algn="r" fontAlgn="auto">
              <a:spcBef>
                <a:spcPts val="0"/>
              </a:spcBef>
              <a:spcAft>
                <a:spcPts val="0"/>
              </a:spcAft>
              <a:defRPr/>
            </a:pPr>
            <a:fld id="{F574FF71-6E37-4041-A4C0-DDCFFF89505A}" type="slidenum">
              <a:rPr lang="it-IT" sz="1200">
                <a:solidFill>
                  <a:schemeClr val="tx1">
                    <a:tint val="75000"/>
                  </a:schemeClr>
                </a:solidFill>
                <a:latin typeface="+mn-lt"/>
              </a:rPr>
              <a:pPr algn="r" fontAlgn="auto">
                <a:spcBef>
                  <a:spcPts val="0"/>
                </a:spcBef>
                <a:spcAft>
                  <a:spcPts val="0"/>
                </a:spcAft>
                <a:defRPr/>
              </a:pPr>
              <a:t>26</a:t>
            </a:fld>
            <a:endParaRPr lang="it-IT" sz="1200">
              <a:solidFill>
                <a:schemeClr val="tx1">
                  <a:tint val="75000"/>
                </a:schemeClr>
              </a:solidFill>
              <a:latin typeface="+mn-lt"/>
            </a:endParaRPr>
          </a:p>
        </p:txBody>
      </p:sp>
      <p:pic>
        <p:nvPicPr>
          <p:cNvPr id="54280" name="Immagine 11" descr="k10378654.jpg"/>
          <p:cNvPicPr>
            <a:picLocks noChangeAspect="1"/>
          </p:cNvPicPr>
          <p:nvPr/>
        </p:nvPicPr>
        <p:blipFill>
          <a:blip r:embed="rId3" cstate="print"/>
          <a:srcRect/>
          <a:stretch>
            <a:fillRect/>
          </a:stretch>
        </p:blipFill>
        <p:spPr bwMode="auto">
          <a:xfrm>
            <a:off x="7494588" y="3863975"/>
            <a:ext cx="1008062" cy="860425"/>
          </a:xfrm>
          <a:prstGeom prst="rect">
            <a:avLst/>
          </a:prstGeom>
          <a:noFill/>
          <a:ln w="9525">
            <a:noFill/>
            <a:miter lim="800000"/>
            <a:headEnd/>
            <a:tailEnd/>
          </a:ln>
        </p:spPr>
      </p:pic>
      <p:cxnSp>
        <p:nvCxnSpPr>
          <p:cNvPr id="52" name="Connettore 1 51"/>
          <p:cNvCxnSpPr/>
          <p:nvPr/>
        </p:nvCxnSpPr>
        <p:spPr>
          <a:xfrm>
            <a:off x="1598613" y="4424363"/>
            <a:ext cx="7056437"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1562100" y="3884613"/>
            <a:ext cx="7094538" cy="254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ttangolo arrotondato 54"/>
          <p:cNvSpPr/>
          <p:nvPr/>
        </p:nvSpPr>
        <p:spPr>
          <a:xfrm>
            <a:off x="3419872" y="3800005"/>
            <a:ext cx="1462486"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a:p>
            <a:pPr fontAlgn="auto">
              <a:spcBef>
                <a:spcPts val="0"/>
              </a:spcBef>
              <a:spcAft>
                <a:spcPts val="0"/>
              </a:spcAft>
              <a:defRPr/>
            </a:pPr>
            <a:r>
              <a:rPr lang="it-IT" sz="1200" dirty="0">
                <a:ln w="3175">
                  <a:solidFill>
                    <a:schemeClr val="tx1"/>
                  </a:solidFill>
                  <a:prstDash val="solid"/>
                </a:ln>
                <a:solidFill>
                  <a:schemeClr val="tx1"/>
                </a:solidFill>
                <a:cs typeface="MV Boli" pitchFamily="2" charset="0"/>
              </a:rPr>
              <a:t>IVA trattenuta	= </a:t>
            </a:r>
            <a:r>
              <a:rPr lang="it-IT" sz="1200" dirty="0">
                <a:ln w="3175">
                  <a:solidFill>
                    <a:srgbClr val="FF0000"/>
                  </a:solidFill>
                  <a:prstDash val="solid"/>
                </a:ln>
                <a:solidFill>
                  <a:srgbClr val="FF0000"/>
                </a:solidFill>
                <a:cs typeface="MV Boli" pitchFamily="2" charset="0"/>
              </a:rPr>
              <a:t>5</a:t>
            </a:r>
          </a:p>
        </p:txBody>
      </p:sp>
      <p:sp>
        <p:nvSpPr>
          <p:cNvPr id="56" name="Rettangolo arrotondato 55"/>
          <p:cNvSpPr/>
          <p:nvPr/>
        </p:nvSpPr>
        <p:spPr>
          <a:xfrm>
            <a:off x="5796136" y="3800005"/>
            <a:ext cx="1368152"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p:txBody>
      </p:sp>
      <p:sp>
        <p:nvSpPr>
          <p:cNvPr id="57" name="Disco magnetico 56"/>
          <p:cNvSpPr/>
          <p:nvPr/>
        </p:nvSpPr>
        <p:spPr>
          <a:xfrm>
            <a:off x="2843213" y="4289425"/>
            <a:ext cx="360362"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58" name="Rettangolo 57"/>
          <p:cNvSpPr/>
          <p:nvPr/>
        </p:nvSpPr>
        <p:spPr>
          <a:xfrm>
            <a:off x="1042988" y="3143250"/>
            <a:ext cx="7561262"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59" name="Connettore 2 58"/>
          <p:cNvCxnSpPr/>
          <p:nvPr/>
        </p:nvCxnSpPr>
        <p:spPr>
          <a:xfrm>
            <a:off x="3201988" y="4433888"/>
            <a:ext cx="217487"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flipV="1">
            <a:off x="5508625" y="4433888"/>
            <a:ext cx="252413" cy="1587"/>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a:off x="7164388" y="4441825"/>
            <a:ext cx="360362"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flipH="1">
            <a:off x="2628900" y="3890963"/>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flipH="1">
            <a:off x="4859338" y="3900488"/>
            <a:ext cx="90011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flipH="1" flipV="1">
            <a:off x="7154863" y="3908425"/>
            <a:ext cx="36036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65" name="Rettangolo arrotondato 64"/>
          <p:cNvSpPr/>
          <p:nvPr/>
        </p:nvSpPr>
        <p:spPr>
          <a:xfrm>
            <a:off x="1713461" y="3875908"/>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66" name="Connettore 1 65"/>
          <p:cNvCxnSpPr>
            <a:endCxn id="57" idx="2"/>
          </p:cNvCxnSpPr>
          <p:nvPr/>
        </p:nvCxnSpPr>
        <p:spPr>
          <a:xfrm>
            <a:off x="2627313" y="4433888"/>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4295" name="Rettangolo 87"/>
          <p:cNvSpPr>
            <a:spLocks noChangeArrowheads="1"/>
          </p:cNvSpPr>
          <p:nvPr/>
        </p:nvSpPr>
        <p:spPr bwMode="auto">
          <a:xfrm>
            <a:off x="2047875" y="3152775"/>
            <a:ext cx="393700"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54296" name="Rettangolo 88"/>
          <p:cNvSpPr>
            <a:spLocks noChangeArrowheads="1"/>
          </p:cNvSpPr>
          <p:nvPr/>
        </p:nvSpPr>
        <p:spPr bwMode="auto">
          <a:xfrm>
            <a:off x="3541713" y="3152775"/>
            <a:ext cx="1222375"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(20 – </a:t>
            </a:r>
            <a:r>
              <a:rPr lang="it-IT" altLang="it-IT" sz="1600">
                <a:solidFill>
                  <a:srgbClr val="FF0000"/>
                </a:solidFill>
                <a:latin typeface="Calibri" pitchFamily="34" charset="0"/>
              </a:rPr>
              <a:t>5</a:t>
            </a:r>
            <a:r>
              <a:rPr lang="it-IT" altLang="it-IT" sz="1600">
                <a:latin typeface="Calibri" pitchFamily="34" charset="0"/>
              </a:rPr>
              <a:t> – 10)</a:t>
            </a:r>
          </a:p>
        </p:txBody>
      </p:sp>
      <p:sp>
        <p:nvSpPr>
          <p:cNvPr id="54297" name="Rettangolo 89"/>
          <p:cNvSpPr>
            <a:spLocks noChangeArrowheads="1"/>
          </p:cNvSpPr>
          <p:nvPr/>
        </p:nvSpPr>
        <p:spPr bwMode="auto">
          <a:xfrm>
            <a:off x="5867400" y="3152775"/>
            <a:ext cx="936625" cy="338138"/>
          </a:xfrm>
          <a:prstGeom prst="rect">
            <a:avLst/>
          </a:prstGeom>
          <a:noFill/>
          <a:ln w="9525">
            <a:noFill/>
            <a:miter lim="800000"/>
            <a:headEnd/>
            <a:tailEnd/>
          </a:ln>
        </p:spPr>
        <p:txBody>
          <a:bodyPr>
            <a:spAutoFit/>
          </a:bodyPr>
          <a:lstStyle/>
          <a:p>
            <a:pPr algn="ctr"/>
            <a:r>
              <a:rPr lang="it-IT" altLang="it-IT" sz="1600">
                <a:latin typeface="Calibri" pitchFamily="34" charset="0"/>
              </a:rPr>
              <a:t>(30 – 20)</a:t>
            </a:r>
          </a:p>
        </p:txBody>
      </p:sp>
      <p:cxnSp>
        <p:nvCxnSpPr>
          <p:cNvPr id="70" name="Connettore 2 69"/>
          <p:cNvCxnSpPr>
            <a:endCxn id="54295" idx="2"/>
          </p:cNvCxnSpPr>
          <p:nvPr/>
        </p:nvCxnSpPr>
        <p:spPr>
          <a:xfrm flipH="1" flipV="1">
            <a:off x="2244725" y="3490913"/>
            <a:ext cx="1588" cy="382587"/>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flipH="1" flipV="1">
            <a:off x="3851275" y="349091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4300" name="Rettangolo 87"/>
          <p:cNvSpPr>
            <a:spLocks noChangeArrowheads="1"/>
          </p:cNvSpPr>
          <p:nvPr/>
        </p:nvSpPr>
        <p:spPr bwMode="auto">
          <a:xfrm>
            <a:off x="2967038" y="3152775"/>
            <a:ext cx="287337"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54301" name="Rettangolo 87"/>
          <p:cNvSpPr>
            <a:spLocks noChangeArrowheads="1"/>
          </p:cNvSpPr>
          <p:nvPr/>
        </p:nvSpPr>
        <p:spPr bwMode="auto">
          <a:xfrm>
            <a:off x="5127625" y="3152775"/>
            <a:ext cx="2873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74" name="Disco magnetico 73"/>
          <p:cNvSpPr/>
          <p:nvPr/>
        </p:nvSpPr>
        <p:spPr>
          <a:xfrm>
            <a:off x="7847013" y="4159250"/>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75" name="Disco magnetico 74"/>
          <p:cNvSpPr/>
          <p:nvPr/>
        </p:nvSpPr>
        <p:spPr>
          <a:xfrm>
            <a:off x="8016875" y="3986213"/>
            <a:ext cx="360363" cy="21748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76" name="Disco magnetico 75"/>
          <p:cNvSpPr/>
          <p:nvPr/>
        </p:nvSpPr>
        <p:spPr>
          <a:xfrm>
            <a:off x="8215313" y="4173538"/>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77" name="Connettore 1 76"/>
          <p:cNvCxnSpPr/>
          <p:nvPr/>
        </p:nvCxnSpPr>
        <p:spPr>
          <a:xfrm>
            <a:off x="4881563" y="4433888"/>
            <a:ext cx="288925" cy="1587"/>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4306" name="Rettangolo 86"/>
          <p:cNvSpPr>
            <a:spLocks noChangeArrowheads="1"/>
          </p:cNvSpPr>
          <p:nvPr/>
        </p:nvSpPr>
        <p:spPr bwMode="auto">
          <a:xfrm>
            <a:off x="2374900" y="3576638"/>
            <a:ext cx="1117600" cy="276225"/>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54307" name="Rettangolo 78"/>
          <p:cNvSpPr>
            <a:spLocks noChangeArrowheads="1"/>
          </p:cNvSpPr>
          <p:nvPr/>
        </p:nvSpPr>
        <p:spPr bwMode="auto">
          <a:xfrm>
            <a:off x="4859338" y="3576638"/>
            <a:ext cx="1117600" cy="276225"/>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54308" name="Rettangolo 79"/>
          <p:cNvSpPr>
            <a:spLocks noChangeArrowheads="1"/>
          </p:cNvSpPr>
          <p:nvPr/>
        </p:nvSpPr>
        <p:spPr bwMode="auto">
          <a:xfrm>
            <a:off x="6948488" y="3606800"/>
            <a:ext cx="842962" cy="277813"/>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p>
        </p:txBody>
      </p:sp>
      <p:sp>
        <p:nvSpPr>
          <p:cNvPr id="54309" name="Rettangolo 87"/>
          <p:cNvSpPr>
            <a:spLocks noChangeArrowheads="1"/>
          </p:cNvSpPr>
          <p:nvPr/>
        </p:nvSpPr>
        <p:spPr bwMode="auto">
          <a:xfrm>
            <a:off x="990600" y="3152775"/>
            <a:ext cx="6810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54310" name="Rettangolo 81"/>
          <p:cNvSpPr>
            <a:spLocks noChangeArrowheads="1"/>
          </p:cNvSpPr>
          <p:nvPr/>
        </p:nvSpPr>
        <p:spPr bwMode="auto">
          <a:xfrm>
            <a:off x="1100138" y="3727450"/>
            <a:ext cx="461962"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54311" name="Rettangolo 87"/>
          <p:cNvSpPr>
            <a:spLocks noChangeArrowheads="1"/>
          </p:cNvSpPr>
          <p:nvPr/>
        </p:nvSpPr>
        <p:spPr bwMode="auto">
          <a:xfrm>
            <a:off x="971550" y="4230688"/>
            <a:ext cx="709613"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84" name="Disco magnetico 83"/>
          <p:cNvSpPr/>
          <p:nvPr/>
        </p:nvSpPr>
        <p:spPr>
          <a:xfrm>
            <a:off x="5148263" y="4217988"/>
            <a:ext cx="360362"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5" name="Disco magnetico 84"/>
          <p:cNvSpPr/>
          <p:nvPr/>
        </p:nvSpPr>
        <p:spPr>
          <a:xfrm>
            <a:off x="5148263" y="4008438"/>
            <a:ext cx="360362"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6" name="Connettore 2 85"/>
          <p:cNvCxnSpPr/>
          <p:nvPr/>
        </p:nvCxnSpPr>
        <p:spPr>
          <a:xfrm>
            <a:off x="4284663" y="3498850"/>
            <a:ext cx="0" cy="3397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ttore 2 86"/>
          <p:cNvCxnSpPr/>
          <p:nvPr/>
        </p:nvCxnSpPr>
        <p:spPr>
          <a:xfrm flipH="1" flipV="1">
            <a:off x="6183313" y="3495675"/>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8" name="Connettore 2 87"/>
          <p:cNvCxnSpPr/>
          <p:nvPr/>
        </p:nvCxnSpPr>
        <p:spPr>
          <a:xfrm>
            <a:off x="6588125" y="3503613"/>
            <a:ext cx="0" cy="3397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317" name="CasellaDiTesto 92"/>
          <p:cNvSpPr txBox="1">
            <a:spLocks noChangeArrowheads="1"/>
          </p:cNvSpPr>
          <p:nvPr/>
        </p:nvSpPr>
        <p:spPr bwMode="auto">
          <a:xfrm>
            <a:off x="6948488" y="3084513"/>
            <a:ext cx="1443037" cy="492125"/>
          </a:xfrm>
          <a:prstGeom prst="rect">
            <a:avLst/>
          </a:prstGeom>
          <a:solidFill>
            <a:schemeClr val="bg1"/>
          </a:solidFill>
          <a:ln w="9525">
            <a:solidFill>
              <a:schemeClr val="tx1"/>
            </a:solidFill>
            <a:miter lim="800000"/>
            <a:headEnd/>
            <a:tailEnd/>
          </a:ln>
        </p:spPr>
        <p:txBody>
          <a:bodyPr anchor="ctr">
            <a:spAutoFit/>
          </a:bodyPr>
          <a:lstStyle/>
          <a:p>
            <a:pPr>
              <a:spcBef>
                <a:spcPts val="1200"/>
              </a:spcBef>
              <a:tabLst>
                <a:tab pos="1073150" algn="l"/>
                <a:tab pos="1527175" algn="l"/>
              </a:tabLst>
            </a:pPr>
            <a:r>
              <a:rPr lang="it-IT" altLang="it-IT" sz="1300">
                <a:latin typeface="Calibri" pitchFamily="34" charset="0"/>
              </a:rPr>
              <a:t>IVA dichiarata:	25</a:t>
            </a:r>
          </a:p>
          <a:p>
            <a:pPr>
              <a:tabLst>
                <a:tab pos="1073150" algn="l"/>
                <a:tab pos="1527175" algn="l"/>
              </a:tabLst>
            </a:pPr>
            <a:r>
              <a:rPr lang="it-IT" altLang="it-IT" sz="1300">
                <a:latin typeface="Calibri" pitchFamily="34" charset="0"/>
              </a:rPr>
              <a:t>evasione IVA:	5</a:t>
            </a:r>
          </a:p>
        </p:txBody>
      </p:sp>
      <p:sp>
        <p:nvSpPr>
          <p:cNvPr id="96" name="Ovale 95"/>
          <p:cNvSpPr/>
          <p:nvPr/>
        </p:nvSpPr>
        <p:spPr>
          <a:xfrm>
            <a:off x="3970338" y="3155950"/>
            <a:ext cx="358775"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4319" name="Disco magnetico 114"/>
          <p:cNvSpPr>
            <a:spLocks noChangeArrowheads="1"/>
          </p:cNvSpPr>
          <p:nvPr/>
        </p:nvSpPr>
        <p:spPr bwMode="auto">
          <a:xfrm>
            <a:off x="2843213" y="4019550"/>
            <a:ext cx="360362" cy="288925"/>
          </a:xfrm>
          <a:prstGeom prst="flowChartMagneticDisk">
            <a:avLst/>
          </a:prstGeom>
          <a:solidFill>
            <a:schemeClr val="bg1"/>
          </a:solidFill>
          <a:ln w="19050" algn="ctr">
            <a:solidFill>
              <a:srgbClr val="FF0000"/>
            </a:solidFill>
            <a:round/>
            <a:headEnd/>
            <a:tailEnd/>
          </a:ln>
        </p:spPr>
        <p:txBody>
          <a:bodyPr anchor="ctr"/>
          <a:lstStyle/>
          <a:p>
            <a:r>
              <a:rPr lang="it-IT" altLang="it-IT" sz="800" b="1">
                <a:solidFill>
                  <a:srgbClr val="FF0000"/>
                </a:solidFill>
                <a:latin typeface="Calibri" pitchFamily="34" charset="0"/>
              </a:rPr>
              <a:t>50</a:t>
            </a:r>
          </a:p>
        </p:txBody>
      </p:sp>
      <p:cxnSp>
        <p:nvCxnSpPr>
          <p:cNvPr id="54320" name="Connettore 2 118"/>
          <p:cNvCxnSpPr>
            <a:cxnSpLocks noChangeShapeType="1"/>
          </p:cNvCxnSpPr>
          <p:nvPr/>
        </p:nvCxnSpPr>
        <p:spPr bwMode="auto">
          <a:xfrm>
            <a:off x="3203575" y="4164013"/>
            <a:ext cx="217488" cy="0"/>
          </a:xfrm>
          <a:prstGeom prst="straightConnector1">
            <a:avLst/>
          </a:prstGeom>
          <a:noFill/>
          <a:ln w="15875" algn="ctr">
            <a:solidFill>
              <a:srgbClr val="FF0000"/>
            </a:solidFill>
            <a:round/>
            <a:headEnd/>
            <a:tailEnd type="stealth" w="med" len="med"/>
          </a:ln>
        </p:spPr>
      </p:cxnSp>
      <p:cxnSp>
        <p:nvCxnSpPr>
          <p:cNvPr id="99" name="Connettore 2 98"/>
          <p:cNvCxnSpPr>
            <a:stCxn id="11" idx="0"/>
            <a:endCxn id="96" idx="4"/>
          </p:cNvCxnSpPr>
          <p:nvPr/>
        </p:nvCxnSpPr>
        <p:spPr>
          <a:xfrm flipH="1" flipV="1">
            <a:off x="4149726" y="3516313"/>
            <a:ext cx="1071264" cy="1568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31825" y="1556792"/>
            <a:ext cx="3076575"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5.  L’evasione IVA è amplificata dall’uso strumentale delle aliquote</a:t>
            </a:r>
          </a:p>
        </p:txBody>
      </p:sp>
      <p:sp>
        <p:nvSpPr>
          <p:cNvPr id="62466" name="CasellaDiTesto 16"/>
          <p:cNvSpPr txBox="1">
            <a:spLocks noChangeArrowheads="1"/>
          </p:cNvSpPr>
          <p:nvPr/>
        </p:nvSpPr>
        <p:spPr bwMode="auto">
          <a:xfrm>
            <a:off x="381000" y="1052736"/>
            <a:ext cx="2727325" cy="368300"/>
          </a:xfrm>
          <a:prstGeom prst="rect">
            <a:avLst/>
          </a:prstGeom>
          <a:noFill/>
          <a:ln w="9525">
            <a:noFill/>
            <a:miter lim="800000"/>
            <a:headEnd/>
            <a:tailEnd/>
          </a:ln>
        </p:spPr>
        <p:txBody>
          <a:bodyPr>
            <a:spAutoFit/>
          </a:bodyPr>
          <a:lstStyle/>
          <a:p>
            <a:r>
              <a:rPr lang="it-IT" dirty="0">
                <a:latin typeface="Calibri" pitchFamily="34" charset="0"/>
              </a:rPr>
              <a:t>Inoltre:</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CasellaDiTesto 175"/>
          <p:cNvSpPr txBox="1">
            <a:spLocks noChangeArrowheads="1"/>
          </p:cNvSpPr>
          <p:nvPr/>
        </p:nvSpPr>
        <p:spPr bwMode="auto">
          <a:xfrm>
            <a:off x="5435600" y="2924944"/>
            <a:ext cx="2808288" cy="1323439"/>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algn="just" eaLnBrk="1" fontAlgn="auto" hangingPunct="1">
              <a:spcBef>
                <a:spcPts val="600"/>
              </a:spcBef>
              <a:spcAft>
                <a:spcPts val="0"/>
              </a:spcAft>
              <a:buFont typeface="Arial" charset="0"/>
              <a:buNone/>
              <a:defRPr/>
            </a:pPr>
            <a:r>
              <a:rPr lang="it-IT" altLang="it-IT" sz="1600" i="1" dirty="0">
                <a:latin typeface="+mn-lt"/>
              </a:rPr>
              <a:t>L’uso strumentale delle aliquote </a:t>
            </a:r>
            <a:r>
              <a:rPr lang="it-IT" altLang="it-IT" sz="1600" i="1" dirty="0" smtClean="0">
                <a:latin typeface="+mn-lt"/>
              </a:rPr>
              <a:t>fa sì che </a:t>
            </a:r>
            <a:r>
              <a:rPr lang="it-IT" altLang="it-IT" sz="1600" i="1" dirty="0">
                <a:latin typeface="+mn-lt"/>
              </a:rPr>
              <a:t>la percentuale di IVA </a:t>
            </a:r>
            <a:r>
              <a:rPr lang="it-IT" altLang="it-IT" sz="1600" i="1" dirty="0" smtClean="0">
                <a:latin typeface="+mn-lt"/>
              </a:rPr>
              <a:t>evasa (28,1%) sia maggiore del 4,6% di quella relativa alla </a:t>
            </a:r>
            <a:r>
              <a:rPr lang="it-IT" altLang="it-IT" sz="1600" i="1" dirty="0">
                <a:latin typeface="+mn-lt"/>
              </a:rPr>
              <a:t>base </a:t>
            </a:r>
            <a:r>
              <a:rPr lang="it-IT" altLang="it-IT" sz="1600" i="1" dirty="0" smtClean="0">
                <a:latin typeface="+mn-lt"/>
              </a:rPr>
              <a:t>imponibile.</a:t>
            </a:r>
            <a:endParaRPr lang="it-IT" altLang="it-IT" sz="1600" i="1" dirty="0">
              <a:latin typeface="+mn-lt"/>
            </a:endParaRPr>
          </a:p>
        </p:txBody>
      </p:sp>
      <p:sp>
        <p:nvSpPr>
          <p:cNvPr id="62469" name="Titolo 1"/>
          <p:cNvSpPr>
            <a:spLocks noGrp="1"/>
          </p:cNvSpPr>
          <p:nvPr>
            <p:ph type="title"/>
          </p:nvPr>
        </p:nvSpPr>
        <p:spPr>
          <a:xfrm>
            <a:off x="468313" y="44450"/>
            <a:ext cx="3830637" cy="863600"/>
          </a:xfrm>
        </p:spPr>
        <p:txBody>
          <a:bodyPr/>
          <a:lstStyle/>
          <a:p>
            <a:pPr algn="l" eaLnBrk="1" hangingPunct="1"/>
            <a:r>
              <a:rPr lang="it-IT" sz="2800" smtClean="0"/>
              <a:t>… come si evade l’IVA</a:t>
            </a:r>
          </a:p>
        </p:txBody>
      </p:sp>
      <p:sp>
        <p:nvSpPr>
          <p:cNvPr id="15" name="CasellaDiTesto 14"/>
          <p:cNvSpPr txBox="1"/>
          <p:nvPr/>
        </p:nvSpPr>
        <p:spPr>
          <a:xfrm>
            <a:off x="5364163" y="1556792"/>
            <a:ext cx="2279650"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a:spAutoFit/>
          </a:bodyPr>
          <a:lstStyle/>
          <a:p>
            <a:pPr fontAlgn="auto">
              <a:spcBef>
                <a:spcPts val="0"/>
              </a:spcBef>
              <a:spcAft>
                <a:spcPts val="0"/>
              </a:spcAft>
              <a:defRPr/>
            </a:pPr>
            <a:r>
              <a:rPr lang="it-IT" dirty="0">
                <a:latin typeface="+mn-lt"/>
              </a:rPr>
              <a:t>Dati 2011</a:t>
            </a:r>
          </a:p>
          <a:p>
            <a:pPr fontAlgn="auto">
              <a:spcBef>
                <a:spcPts val="0"/>
              </a:spcBef>
              <a:spcAft>
                <a:spcPts val="0"/>
              </a:spcAft>
              <a:defRPr/>
            </a:pPr>
            <a:r>
              <a:rPr lang="it-IT" dirty="0">
                <a:latin typeface="+mn-lt"/>
              </a:rPr>
              <a:t>IVA evasa:      6,4 mld</a:t>
            </a:r>
          </a:p>
          <a:p>
            <a:pPr fontAlgn="auto">
              <a:spcBef>
                <a:spcPts val="0"/>
              </a:spcBef>
              <a:spcAft>
                <a:spcPts val="0"/>
              </a:spcAft>
              <a:defRPr/>
            </a:pPr>
            <a:r>
              <a:rPr lang="it-IT" dirty="0">
                <a:latin typeface="+mn-lt"/>
              </a:rPr>
              <a:t>delta evasione:  +4,6%</a:t>
            </a:r>
          </a:p>
        </p:txBody>
      </p:sp>
      <p:graphicFrame>
        <p:nvGraphicFramePr>
          <p:cNvPr id="18" name="Tabella 17"/>
          <p:cNvGraphicFramePr>
            <a:graphicFrameLocks noGrp="1"/>
          </p:cNvGraphicFramePr>
          <p:nvPr>
            <p:extLst>
              <p:ext uri="{D42A27DB-BD31-4B8C-83A1-F6EECF244321}">
                <p14:modId xmlns:p14="http://schemas.microsoft.com/office/powerpoint/2010/main" xmlns="" val="2685667370"/>
              </p:ext>
            </p:extLst>
          </p:nvPr>
        </p:nvGraphicFramePr>
        <p:xfrm>
          <a:off x="467544" y="2996952"/>
          <a:ext cx="4572000" cy="1112520"/>
        </p:xfrm>
        <a:graphic>
          <a:graphicData uri="http://schemas.openxmlformats.org/drawingml/2006/table">
            <a:tbl>
              <a:tblPr firstRow="1" bandRow="1">
                <a:tableStyleId>{5C22544A-7EE6-4342-B048-85BDC9FD1C3A}</a:tableStyleId>
              </a:tblPr>
              <a:tblGrid>
                <a:gridCol w="2304256"/>
                <a:gridCol w="1368152"/>
                <a:gridCol w="899592"/>
              </a:tblGrid>
              <a:tr h="370840">
                <a:tc>
                  <a:txBody>
                    <a:bodyPr/>
                    <a:lstStyle/>
                    <a:p>
                      <a:r>
                        <a:rPr lang="it-IT" dirty="0" smtClean="0"/>
                        <a:t>Anno 2011</a:t>
                      </a:r>
                      <a:endParaRPr lang="it-IT" dirty="0"/>
                    </a:p>
                  </a:txBody>
                  <a:tcPr/>
                </a:tc>
                <a:tc>
                  <a:txBody>
                    <a:bodyPr/>
                    <a:lstStyle/>
                    <a:p>
                      <a:r>
                        <a:rPr lang="it-IT" dirty="0" smtClean="0"/>
                        <a:t>Importo</a:t>
                      </a:r>
                      <a:endParaRPr lang="it-IT" dirty="0"/>
                    </a:p>
                  </a:txBody>
                  <a:tcPr/>
                </a:tc>
                <a:tc>
                  <a:txBody>
                    <a:bodyPr/>
                    <a:lstStyle/>
                    <a:p>
                      <a:r>
                        <a:rPr lang="it-IT" dirty="0" smtClean="0"/>
                        <a:t>%</a:t>
                      </a:r>
                      <a:endParaRPr lang="it-IT" dirty="0"/>
                    </a:p>
                  </a:txBody>
                  <a:tcPr/>
                </a:tc>
              </a:tr>
              <a:tr h="370840">
                <a:tc>
                  <a:txBody>
                    <a:bodyPr/>
                    <a:lstStyle/>
                    <a:p>
                      <a:r>
                        <a:rPr lang="it-IT" dirty="0" smtClean="0"/>
                        <a:t>Base imponibile evasa</a:t>
                      </a:r>
                      <a:endParaRPr lang="it-IT" dirty="0"/>
                    </a:p>
                  </a:txBody>
                  <a:tcPr/>
                </a:tc>
                <a:tc>
                  <a:txBody>
                    <a:bodyPr/>
                    <a:lstStyle/>
                    <a:p>
                      <a:r>
                        <a:rPr lang="it-IT" dirty="0" smtClean="0"/>
                        <a:t>216,2</a:t>
                      </a:r>
                      <a:endParaRPr lang="it-IT" dirty="0"/>
                    </a:p>
                  </a:txBody>
                  <a:tcPr/>
                </a:tc>
                <a:tc>
                  <a:txBody>
                    <a:bodyPr/>
                    <a:lstStyle/>
                    <a:p>
                      <a:r>
                        <a:rPr lang="it-IT" dirty="0" smtClean="0"/>
                        <a:t>23,5</a:t>
                      </a:r>
                      <a:endParaRPr lang="it-IT" dirty="0"/>
                    </a:p>
                  </a:txBody>
                  <a:tcPr/>
                </a:tc>
              </a:tr>
              <a:tr h="370840">
                <a:tc>
                  <a:txBody>
                    <a:bodyPr/>
                    <a:lstStyle/>
                    <a:p>
                      <a:r>
                        <a:rPr lang="it-IT" dirty="0" smtClean="0"/>
                        <a:t>IVA evasa</a:t>
                      </a:r>
                      <a:endParaRPr lang="it-IT" dirty="0"/>
                    </a:p>
                  </a:txBody>
                  <a:tcPr/>
                </a:tc>
                <a:tc>
                  <a:txBody>
                    <a:bodyPr/>
                    <a:lstStyle/>
                    <a:p>
                      <a:r>
                        <a:rPr lang="it-IT" dirty="0" smtClean="0"/>
                        <a:t>39,5</a:t>
                      </a:r>
                      <a:endParaRPr lang="it-IT" dirty="0"/>
                    </a:p>
                  </a:txBody>
                  <a:tcPr/>
                </a:tc>
                <a:tc>
                  <a:txBody>
                    <a:bodyPr/>
                    <a:lstStyle/>
                    <a:p>
                      <a:r>
                        <a:rPr lang="it-IT" dirty="0" smtClean="0"/>
                        <a:t>28,1</a:t>
                      </a:r>
                      <a:endParaRPr lang="it-IT" dirty="0"/>
                    </a:p>
                  </a:txBody>
                  <a:tcPr/>
                </a:tc>
              </a:tr>
            </a:tbl>
          </a:graphicData>
        </a:graphic>
      </p:graphicFrame>
      <p:sp>
        <p:nvSpPr>
          <p:cNvPr id="12" name="Freccia a destra 11"/>
          <p:cNvSpPr/>
          <p:nvPr/>
        </p:nvSpPr>
        <p:spPr>
          <a:xfrm>
            <a:off x="4211638" y="1963192"/>
            <a:ext cx="720725" cy="73025"/>
          </a:xfrm>
          <a:prstGeom prst="rightArrow">
            <a:avLst>
              <a:gd name="adj1" fmla="val 50000"/>
              <a:gd name="adj2" fmla="val 211798"/>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2491" name="Text Box 28"/>
          <p:cNvSpPr txBox="1">
            <a:spLocks noChangeArrowheads="1"/>
          </p:cNvSpPr>
          <p:nvPr/>
        </p:nvSpPr>
        <p:spPr bwMode="auto">
          <a:xfrm>
            <a:off x="395288" y="4437112"/>
            <a:ext cx="8137525" cy="1615827"/>
          </a:xfrm>
          <a:prstGeom prst="rect">
            <a:avLst/>
          </a:prstGeom>
          <a:noFill/>
          <a:ln w="9525">
            <a:noFill/>
            <a:miter lim="800000"/>
            <a:headEnd/>
            <a:tailEnd/>
          </a:ln>
        </p:spPr>
        <p:txBody>
          <a:bodyPr>
            <a:spAutoFit/>
          </a:bodyPr>
          <a:lstStyle/>
          <a:p>
            <a:pPr algn="just">
              <a:spcBef>
                <a:spcPct val="50000"/>
              </a:spcBef>
            </a:pPr>
            <a:r>
              <a:rPr lang="it-IT" dirty="0">
                <a:latin typeface="Calibri" pitchFamily="34" charset="0"/>
              </a:rPr>
              <a:t>Questi 6,4 </a:t>
            </a:r>
            <a:r>
              <a:rPr lang="it-IT" dirty="0" err="1">
                <a:latin typeface="Calibri" pitchFamily="34" charset="0"/>
              </a:rPr>
              <a:t>mld</a:t>
            </a:r>
            <a:r>
              <a:rPr lang="it-IT" dirty="0">
                <a:latin typeface="Calibri" pitchFamily="34" charset="0"/>
              </a:rPr>
              <a:t> </a:t>
            </a:r>
            <a:r>
              <a:rPr lang="it-IT" dirty="0" smtClean="0">
                <a:latin typeface="Calibri" pitchFamily="34" charset="0"/>
              </a:rPr>
              <a:t>rappresentano, quindi, un </a:t>
            </a:r>
            <a:r>
              <a:rPr lang="it-IT" dirty="0">
                <a:latin typeface="Calibri" pitchFamily="34" charset="0"/>
              </a:rPr>
              <a:t>“di cui” delle stime esposte precedentemente e costituiscono il “plus” che viene realizzato indirizzando l’evasione preferenzialmente verso le operazioni assoggettate alle aliquote maggiori</a:t>
            </a:r>
            <a:r>
              <a:rPr lang="it-IT" dirty="0" smtClean="0">
                <a:latin typeface="Calibri" pitchFamily="34" charset="0"/>
              </a:rPr>
              <a:t>.</a:t>
            </a:r>
          </a:p>
          <a:p>
            <a:pPr algn="just">
              <a:spcBef>
                <a:spcPct val="50000"/>
              </a:spcBef>
            </a:pPr>
            <a:r>
              <a:rPr lang="it-IT" altLang="it-IT" dirty="0" smtClean="0">
                <a:latin typeface="Calibri" pitchFamily="34" charset="0"/>
              </a:rPr>
              <a:t>L’uso strumentale delle aliquote è messo in evidenza anche dal fatto che l’aliquota media delle cessioni intermedie dichiarate risulta inferiore a quella degli acquisti.</a:t>
            </a:r>
          </a:p>
        </p:txBody>
      </p:sp>
      <p:sp>
        <p:nvSpPr>
          <p:cNvPr id="2" name="Segnaposto numero diapositiva 1"/>
          <p:cNvSpPr>
            <a:spLocks noGrp="1"/>
          </p:cNvSpPr>
          <p:nvPr>
            <p:ph type="sldNum" sz="quarter" idx="12"/>
          </p:nvPr>
        </p:nvSpPr>
        <p:spPr/>
        <p:txBody>
          <a:bodyPr/>
          <a:lstStyle/>
          <a:p>
            <a:pPr>
              <a:defRPr/>
            </a:pPr>
            <a:fld id="{90068B2F-F127-493E-A66F-BFE34E56B332}" type="slidenum">
              <a:rPr lang="it-IT" smtClean="0"/>
              <a:pPr>
                <a:defRPr/>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8064896" cy="4824536"/>
          </a:xfrm>
        </p:spPr>
        <p:txBody>
          <a:bodyPr rtlCol="0">
            <a:normAutofit/>
          </a:bodyPr>
          <a:lstStyle/>
          <a:p>
            <a:pPr algn="l" eaLnBrk="1" fontAlgn="auto" hangingPunct="1">
              <a:spcAft>
                <a:spcPts val="0"/>
              </a:spcAft>
              <a:defRPr/>
            </a:pPr>
            <a:r>
              <a:rPr lang="it-IT" sz="2400" i="1" kern="10" dirty="0" smtClean="0">
                <a:ln w="9525">
                  <a:solidFill>
                    <a:srgbClr val="243F60"/>
                  </a:solidFill>
                  <a:round/>
                  <a:headEnd/>
                  <a:tailEnd/>
                </a:ln>
                <a:solidFill>
                  <a:schemeClr val="accent1">
                    <a:lumMod val="20000"/>
                    <a:lumOff val="80000"/>
                  </a:schemeClr>
                </a:solidFill>
              </a:rPr>
              <a:t>-   Una strategia di riforma </a:t>
            </a: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a:ln w="9525">
                  <a:solidFill>
                    <a:srgbClr val="243F60"/>
                  </a:solidFill>
                  <a:round/>
                  <a:headEnd/>
                  <a:tailEnd/>
                </a:ln>
                <a:solidFill>
                  <a:schemeClr val="accent1">
                    <a:lumMod val="20000"/>
                    <a:lumOff val="80000"/>
                  </a:schemeClr>
                </a:solidFill>
              </a:rPr>
              <a:t>-   Come funziona </a:t>
            </a:r>
            <a:r>
              <a:rPr lang="it-IT" sz="2400" i="1" kern="10" dirty="0" smtClean="0">
                <a:ln w="9525">
                  <a:solidFill>
                    <a:srgbClr val="243F60"/>
                  </a:solidFill>
                  <a:round/>
                  <a:headEnd/>
                  <a:tailEnd/>
                </a:ln>
                <a:solidFill>
                  <a:schemeClr val="accent1">
                    <a:lumMod val="20000"/>
                    <a:lumOff val="80000"/>
                  </a:schemeClr>
                </a:solidFill>
              </a:rPr>
              <a:t>l’IVA</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lumMod val="20000"/>
                    <a:lumOff val="80000"/>
                  </a:schemeClr>
                </a:solidFill>
              </a:rPr>
              <a:t>-   I meccanismi dell’evasione</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   </a:t>
            </a:r>
            <a:r>
              <a:rPr lang="it-IT" sz="2400" i="1" u="sng"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Le misure di contrasto</a:t>
            </a: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Il recupero di gettito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Una proposta di riforma fiscale</a:t>
            </a:r>
            <a:endParaRPr lang="it-IT" sz="2400" i="1" dirty="0">
              <a:solidFill>
                <a:schemeClr val="accent1">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a:xfrm>
            <a:off x="457200" y="44450"/>
            <a:ext cx="6130925" cy="863600"/>
          </a:xfrm>
        </p:spPr>
        <p:txBody>
          <a:bodyPr/>
          <a:lstStyle/>
          <a:p>
            <a:pPr algn="l" eaLnBrk="1" hangingPunct="1"/>
            <a:r>
              <a:rPr lang="it-IT" sz="2800" smtClean="0"/>
              <a:t>le misure di contrasto …</a:t>
            </a:r>
          </a:p>
        </p:txBody>
      </p:sp>
      <p:sp>
        <p:nvSpPr>
          <p:cNvPr id="6" name="CasellaDiTesto 5"/>
          <p:cNvSpPr txBox="1"/>
          <p:nvPr/>
        </p:nvSpPr>
        <p:spPr>
          <a:xfrm>
            <a:off x="487363" y="1125538"/>
            <a:ext cx="1781175" cy="9223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1.  Adozione di un’aliquota unica</a:t>
            </a:r>
          </a:p>
        </p:txBody>
      </p:sp>
      <p:sp>
        <p:nvSpPr>
          <p:cNvPr id="12" name="CasellaDiTesto 175"/>
          <p:cNvSpPr txBox="1">
            <a:spLocks noChangeArrowheads="1"/>
          </p:cNvSpPr>
          <p:nvPr/>
        </p:nvSpPr>
        <p:spPr bwMode="auto">
          <a:xfrm>
            <a:off x="468313" y="2997200"/>
            <a:ext cx="4032250" cy="1079500"/>
          </a:xfrm>
          <a:prstGeom prst="rect">
            <a:avLst/>
          </a:prstGeom>
          <a:noFill/>
          <a:ln>
            <a:solidFill>
              <a:schemeClr val="accent1">
                <a:shade val="50000"/>
              </a:schemeClr>
            </a:solidFill>
          </a:ln>
          <a:extLst/>
        </p:spPr>
        <p:txBody>
          <a:bodyPr>
            <a:spAutoFit/>
          </a:bodyPr>
          <a:lstStyle/>
          <a:p>
            <a:pPr marL="0" lvl="1" indent="-273050" algn="just">
              <a:spcBef>
                <a:spcPts val="600"/>
              </a:spcBef>
              <a:buFont typeface="Arial" charset="0"/>
              <a:buNone/>
              <a:tabLst>
                <a:tab pos="534988" algn="l"/>
              </a:tabLst>
              <a:defRPr/>
            </a:pPr>
            <a:r>
              <a:rPr lang="it-IT" altLang="it-IT" sz="1600" i="1" dirty="0">
                <a:latin typeface="Calibri" pitchFamily="34" charset="0"/>
              </a:rPr>
              <a:t>L’aliquota unica può essere stabilita in modo da lasciare invariato il carico fiscale complessivo recuperando l’evasione dovuta all’uso strumentale delle aliquote.</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5292725" y="3408363"/>
            <a:ext cx="3384550" cy="3683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Gettito recuperabile: 6,4 mld</a:t>
            </a:r>
          </a:p>
        </p:txBody>
      </p:sp>
      <p:sp>
        <p:nvSpPr>
          <p:cNvPr id="13" name="Freccia a destra 12"/>
          <p:cNvSpPr/>
          <p:nvPr/>
        </p:nvSpPr>
        <p:spPr>
          <a:xfrm>
            <a:off x="4608513" y="3552825"/>
            <a:ext cx="539750" cy="71438"/>
          </a:xfrm>
          <a:prstGeom prst="rightArrow">
            <a:avLst>
              <a:gd name="adj1" fmla="val 50000"/>
              <a:gd name="adj2" fmla="val 211798"/>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CasellaDiTesto 19"/>
          <p:cNvSpPr txBox="1"/>
          <p:nvPr/>
        </p:nvSpPr>
        <p:spPr>
          <a:xfrm>
            <a:off x="3779838" y="1125538"/>
            <a:ext cx="489585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dell’IVA al consumo</a:t>
            </a:r>
          </a:p>
          <a:p>
            <a:pPr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Omessa </a:t>
            </a:r>
            <a:r>
              <a:rPr lang="it-IT" sz="1600" dirty="0">
                <a:solidFill>
                  <a:schemeClr val="tx1">
                    <a:lumMod val="50000"/>
                    <a:lumOff val="50000"/>
                  </a:schemeClr>
                </a:solidFill>
                <a:latin typeface="+mn-lt"/>
                <a:cs typeface="MV Boli" panose="02000500030200090000" pitchFamily="2" charset="0"/>
              </a:rPr>
              <a:t>fatturazione/dichiarazione di cessioni intermedie di beni non </a:t>
            </a:r>
            <a:r>
              <a:rPr lang="it-IT" sz="1600" dirty="0" smtClean="0">
                <a:solidFill>
                  <a:schemeClr val="tx1">
                    <a:lumMod val="50000"/>
                    <a:lumOff val="50000"/>
                  </a:schemeClr>
                </a:solidFill>
                <a:latin typeface="+mn-lt"/>
                <a:cs typeface="MV Boli" panose="02000500030200090000" pitchFamily="2" charset="0"/>
              </a:rPr>
              <a:t>detraibili</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Falsa fatturazione</a:t>
            </a:r>
          </a:p>
          <a:p>
            <a:pPr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Uso </a:t>
            </a:r>
            <a:r>
              <a:rPr lang="it-IT" sz="1600" dirty="0">
                <a:latin typeface="+mn-lt"/>
                <a:cs typeface="MV Boli" panose="02000500030200090000" pitchFamily="2" charset="0"/>
              </a:rPr>
              <a:t>strumentale delle  aliquote</a:t>
            </a:r>
          </a:p>
        </p:txBody>
      </p:sp>
      <p:cxnSp>
        <p:nvCxnSpPr>
          <p:cNvPr id="10" name="Connettore 2 9"/>
          <p:cNvCxnSpPr>
            <a:stCxn id="6" idx="3"/>
          </p:cNvCxnSpPr>
          <p:nvPr/>
        </p:nvCxnSpPr>
        <p:spPr>
          <a:xfrm>
            <a:off x="2268538" y="1587500"/>
            <a:ext cx="1582737" cy="9048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569" name="Text Box 13"/>
          <p:cNvSpPr txBox="1">
            <a:spLocks noChangeArrowheads="1"/>
          </p:cNvSpPr>
          <p:nvPr/>
        </p:nvSpPr>
        <p:spPr bwMode="auto">
          <a:xfrm>
            <a:off x="468313" y="4581525"/>
            <a:ext cx="8496300" cy="1477963"/>
          </a:xfrm>
          <a:prstGeom prst="rect">
            <a:avLst/>
          </a:prstGeom>
          <a:noFill/>
          <a:ln w="9525">
            <a:noFill/>
            <a:miter lim="800000"/>
            <a:headEnd/>
            <a:tailEnd/>
          </a:ln>
        </p:spPr>
        <p:txBody>
          <a:bodyPr>
            <a:spAutoFit/>
          </a:bodyPr>
          <a:lstStyle/>
          <a:p>
            <a:pPr marL="0" lvl="1" algn="just"/>
            <a:r>
              <a:rPr lang="it-IT" altLang="it-IT" dirty="0">
                <a:latin typeface="Calibri" pitchFamily="34" charset="0"/>
              </a:rPr>
              <a:t>Il provvedimento potrebbe essere applicato anche parzialmente, escludendo ad esempio i prodotti alimentari al 4% o le abitazioni principali.</a:t>
            </a:r>
          </a:p>
          <a:p>
            <a:pPr marL="0" lvl="1" algn="just"/>
            <a:r>
              <a:rPr lang="it-IT" altLang="it-IT" dirty="0">
                <a:latin typeface="Calibri" pitchFamily="34" charset="0"/>
              </a:rPr>
              <a:t>Tuttavia questa misura presenta problemi di praticabilità politica, in quanto potrebbe avere un impatto negativo sull’economia dei settori che attualmente sono avvantaggiati dall’applicazione di un aliquota ridotta (es. spettacoli).</a:t>
            </a:r>
            <a:endParaRPr lang="it-IT" dirty="0">
              <a:latin typeface="Calibri" pitchFamily="34" charset="0"/>
            </a:endParaRPr>
          </a:p>
        </p:txBody>
      </p:sp>
      <p:sp>
        <p:nvSpPr>
          <p:cNvPr id="2" name="Segnaposto numero diapositiva 1"/>
          <p:cNvSpPr>
            <a:spLocks noGrp="1"/>
          </p:cNvSpPr>
          <p:nvPr>
            <p:ph type="sldNum" sz="quarter" idx="12"/>
          </p:nvPr>
        </p:nvSpPr>
        <p:spPr/>
        <p:txBody>
          <a:bodyPr/>
          <a:lstStyle/>
          <a:p>
            <a:pPr>
              <a:defRPr/>
            </a:pPr>
            <a:fld id="{90068B2F-F127-493E-A66F-BFE34E56B332}" type="slidenum">
              <a:rPr lang="it-IT" smtClean="0"/>
              <a:pPr>
                <a:defRPr/>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663654"/>
          </a:xfrm>
        </p:spPr>
        <p:txBody>
          <a:bodyPr/>
          <a:lstStyle/>
          <a:p>
            <a:r>
              <a:rPr lang="it-IT" dirty="0" smtClean="0">
                <a:solidFill>
                  <a:schemeClr val="accent1"/>
                </a:solidFill>
              </a:rPr>
              <a:t>I prelievi da ridurre sono i seguenti:</a:t>
            </a:r>
          </a:p>
          <a:p>
            <a:endParaRPr lang="it-IT" sz="1200" dirty="0" smtClean="0">
              <a:solidFill>
                <a:schemeClr val="accent1"/>
              </a:solidFill>
            </a:endParaRPr>
          </a:p>
          <a:p>
            <a:r>
              <a:rPr lang="it-IT" b="1" u="sng" dirty="0" smtClean="0">
                <a:solidFill>
                  <a:schemeClr val="accent1"/>
                </a:solidFill>
              </a:rPr>
              <a:t>Irpef. </a:t>
            </a:r>
            <a:r>
              <a:rPr lang="it-IT" dirty="0" smtClean="0">
                <a:solidFill>
                  <a:schemeClr val="accent1"/>
                </a:solidFill>
              </a:rPr>
              <a:t>Riforma strutturale e profonda con interventi a favore dei ceti medi e delle famiglie, creando un apposito istituto di sostegno dei redditi di tutti i contribuenti e riducendo in modo drastico il livello di povertà assoluta e relativa. Costo 15 miliardi di euro.</a:t>
            </a:r>
          </a:p>
          <a:p>
            <a:pPr marL="0" indent="0">
              <a:buNone/>
            </a:pPr>
            <a:endParaRPr lang="it-IT" sz="1200" dirty="0" smtClean="0">
              <a:solidFill>
                <a:schemeClr val="accent1"/>
              </a:solidFill>
            </a:endParaRPr>
          </a:p>
          <a:p>
            <a:r>
              <a:rPr lang="it-IT" b="1" u="sng" dirty="0" smtClean="0">
                <a:solidFill>
                  <a:schemeClr val="accent1"/>
                </a:solidFill>
              </a:rPr>
              <a:t>Fiscalizzazione dei contributi sociali e riduzione del costo del lavoro. </a:t>
            </a:r>
            <a:r>
              <a:rPr lang="it-IT" dirty="0" smtClean="0">
                <a:solidFill>
                  <a:schemeClr val="accent1"/>
                </a:solidFill>
              </a:rPr>
              <a:t>Costo 10 miliardi di euro.</a:t>
            </a:r>
          </a:p>
          <a:p>
            <a:endParaRPr lang="it-IT" b="1" u="sng" dirty="0">
              <a:solidFill>
                <a:schemeClr val="accent1"/>
              </a:solidFill>
            </a:endParaRPr>
          </a:p>
        </p:txBody>
      </p:sp>
      <p:sp>
        <p:nvSpPr>
          <p:cNvPr id="4" name="Segnaposto numero diapositiva 3"/>
          <p:cNvSpPr>
            <a:spLocks noGrp="1"/>
          </p:cNvSpPr>
          <p:nvPr>
            <p:ph type="sldNum" sz="quarter" idx="12"/>
          </p:nvPr>
        </p:nvSpPr>
        <p:spPr/>
        <p:txBody>
          <a:bodyPr/>
          <a:lstStyle/>
          <a:p>
            <a:pPr>
              <a:defRPr/>
            </a:pPr>
            <a:fld id="{90068B2F-F127-493E-A66F-BFE34E56B332}" type="slidenum">
              <a:rPr lang="it-IT" smtClean="0"/>
              <a:pPr>
                <a:defRPr/>
              </a:pPr>
              <a:t>3</a:t>
            </a:fld>
            <a:endParaRPr lang="it-IT"/>
          </a:p>
        </p:txBody>
      </p:sp>
    </p:spTree>
    <p:extLst>
      <p:ext uri="{BB962C8B-B14F-4D97-AF65-F5344CB8AC3E}">
        <p14:creationId xmlns:p14="http://schemas.microsoft.com/office/powerpoint/2010/main" xmlns="" val="344024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p:cNvSpPr>
            <a:spLocks noGrp="1"/>
          </p:cNvSpPr>
          <p:nvPr>
            <p:ph type="title"/>
          </p:nvPr>
        </p:nvSpPr>
        <p:spPr>
          <a:xfrm>
            <a:off x="457200" y="44450"/>
            <a:ext cx="6130925" cy="863600"/>
          </a:xfrm>
        </p:spPr>
        <p:txBody>
          <a:bodyPr/>
          <a:lstStyle/>
          <a:p>
            <a:pPr algn="l" eaLnBrk="1" hangingPunct="1"/>
            <a:r>
              <a:rPr lang="it-IT" sz="2800" smtClean="0"/>
              <a:t>… le misure di contrasto …</a:t>
            </a:r>
          </a:p>
        </p:txBody>
      </p:sp>
      <p:sp>
        <p:nvSpPr>
          <p:cNvPr id="6" name="CasellaDiTesto 5"/>
          <p:cNvSpPr txBox="1"/>
          <p:nvPr/>
        </p:nvSpPr>
        <p:spPr>
          <a:xfrm>
            <a:off x="487363" y="981075"/>
            <a:ext cx="2284412" cy="1200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2</a:t>
            </a:r>
            <a:r>
              <a:rPr lang="it-IT" dirty="0" smtClean="0">
                <a:latin typeface="+mn-lt"/>
                <a:cs typeface="MV Boli" panose="02000500030200090000" pitchFamily="2" charset="0"/>
              </a:rPr>
              <a:t>.  </a:t>
            </a:r>
            <a:r>
              <a:rPr lang="it-IT" dirty="0">
                <a:latin typeface="+mn-lt"/>
                <a:cs typeface="MV Boli" panose="02000500030200090000" pitchFamily="2" charset="0"/>
              </a:rPr>
              <a:t>Applicazione dell’aliquota ordinaria agli scambi intermedi</a:t>
            </a:r>
          </a:p>
        </p:txBody>
      </p:sp>
      <p:sp>
        <p:nvSpPr>
          <p:cNvPr id="12" name="CasellaDiTesto 175"/>
          <p:cNvSpPr txBox="1">
            <a:spLocks noChangeArrowheads="1"/>
          </p:cNvSpPr>
          <p:nvPr/>
        </p:nvSpPr>
        <p:spPr bwMode="auto">
          <a:xfrm>
            <a:off x="900113" y="3716338"/>
            <a:ext cx="7056437" cy="1077912"/>
          </a:xfrm>
          <a:prstGeom prst="rect">
            <a:avLst/>
          </a:prstGeom>
          <a:noFill/>
          <a:ln>
            <a:solidFill>
              <a:schemeClr val="accent1">
                <a:shade val="50000"/>
              </a:schemeClr>
            </a:solidFill>
          </a:ln>
          <a:extLst/>
        </p:spPr>
        <p:txBody>
          <a:bodyPr>
            <a:spAutoFit/>
          </a:bodyPr>
          <a:lstStyle/>
          <a:p>
            <a:pPr marL="0" lvl="1" indent="-273050" algn="just">
              <a:spcBef>
                <a:spcPts val="600"/>
              </a:spcBef>
              <a:buFont typeface="Arial" charset="0"/>
              <a:buNone/>
              <a:tabLst>
                <a:tab pos="534988" algn="l"/>
              </a:tabLst>
            </a:pPr>
            <a:r>
              <a:rPr lang="it-IT" altLang="it-IT" sz="1600" i="1" dirty="0">
                <a:latin typeface="Calibri" pitchFamily="34" charset="0"/>
              </a:rPr>
              <a:t>Poiché la percentuale di evasione sulle cessioni al consumo finale (43,8%) è molto maggiore di quella sugli scambi intermedi (8,5%), “spostando” la tassazione verso questi </a:t>
            </a:r>
            <a:r>
              <a:rPr lang="it-IT" altLang="it-IT" sz="1600" i="1" dirty="0" smtClean="0">
                <a:latin typeface="Calibri" pitchFamily="34" charset="0"/>
              </a:rPr>
              <a:t>ultimi, </a:t>
            </a:r>
            <a:r>
              <a:rPr lang="it-IT" altLang="it-IT" sz="1600" i="1" dirty="0">
                <a:latin typeface="Calibri" pitchFamily="34" charset="0"/>
              </a:rPr>
              <a:t>attraverso l’innalzamento dell’aliquota “intermedia”, si ottiene una riduzione dell’evasione complessiva.</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627313" y="2636838"/>
            <a:ext cx="4248150"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Gettito recuperabile: 7,4 mld</a:t>
            </a:r>
          </a:p>
          <a:p>
            <a:pPr fontAlgn="auto">
              <a:spcBef>
                <a:spcPts val="0"/>
              </a:spcBef>
              <a:spcAft>
                <a:spcPts val="0"/>
              </a:spcAft>
              <a:defRPr/>
            </a:pPr>
            <a:r>
              <a:rPr lang="it-IT" dirty="0">
                <a:latin typeface="+mn-lt"/>
                <a:cs typeface="MV Boli" panose="02000500030200090000" pitchFamily="2" charset="0"/>
              </a:rPr>
              <a:t>(riducendo le percentuali di indetraibilità per lasciare inalterato il carico fiscale)</a:t>
            </a:r>
          </a:p>
        </p:txBody>
      </p:sp>
      <p:sp>
        <p:nvSpPr>
          <p:cNvPr id="10" name="Freccia curva 9"/>
          <p:cNvSpPr/>
          <p:nvPr/>
        </p:nvSpPr>
        <p:spPr>
          <a:xfrm flipV="1">
            <a:off x="1331913" y="2205038"/>
            <a:ext cx="1223962" cy="1008062"/>
          </a:xfrm>
          <a:prstGeom prst="bentArrow">
            <a:avLst>
              <a:gd name="adj1" fmla="val 8211"/>
              <a:gd name="adj2" fmla="val 11110"/>
              <a:gd name="adj3" fmla="val 37790"/>
              <a:gd name="adj4" fmla="val 46192"/>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4" name="Segnaposto numero diapositiva 3"/>
          <p:cNvSpPr>
            <a:spLocks noGrp="1"/>
          </p:cNvSpPr>
          <p:nvPr>
            <p:ph type="sldNum" sz="quarter" idx="12"/>
          </p:nvPr>
        </p:nvSpPr>
        <p:spPr/>
        <p:txBody>
          <a:bodyPr/>
          <a:lstStyle/>
          <a:p>
            <a:pPr>
              <a:defRPr/>
            </a:pPr>
            <a:fld id="{D3CC0134-2B89-4181-8B0A-EB0FDFB051EA}" type="slidenum">
              <a:rPr lang="it-IT"/>
              <a:pPr>
                <a:defRPr/>
              </a:pPr>
              <a:t>30</a:t>
            </a:fld>
            <a:endParaRPr lang="it-IT" dirty="0"/>
          </a:p>
        </p:txBody>
      </p:sp>
      <p:sp>
        <p:nvSpPr>
          <p:cNvPr id="70666" name="Text Box 28"/>
          <p:cNvSpPr txBox="1">
            <a:spLocks noChangeArrowheads="1"/>
          </p:cNvSpPr>
          <p:nvPr/>
        </p:nvSpPr>
        <p:spPr bwMode="auto">
          <a:xfrm>
            <a:off x="467544" y="5006786"/>
            <a:ext cx="8208912" cy="1446550"/>
          </a:xfrm>
          <a:prstGeom prst="rect">
            <a:avLst/>
          </a:prstGeom>
          <a:noFill/>
          <a:ln w="9525">
            <a:noFill/>
            <a:miter lim="800000"/>
            <a:headEnd/>
            <a:tailEnd/>
          </a:ln>
        </p:spPr>
        <p:txBody>
          <a:bodyPr wrap="square">
            <a:spAutoFit/>
          </a:bodyPr>
          <a:lstStyle/>
          <a:p>
            <a:pPr algn="just">
              <a:spcBef>
                <a:spcPct val="50000"/>
              </a:spcBef>
            </a:pPr>
            <a:r>
              <a:rPr lang="it-IT" altLang="it-IT" sz="1600" dirty="0" smtClean="0">
                <a:latin typeface="Calibri" pitchFamily="34" charset="0"/>
              </a:rPr>
              <a:t>Ovviamente gli operatori al consumo che operano su prodotti con aliquote agevolate (es. alimentari) andranno ammessi ai rimborsi e alle compensazioni trimestrali dei crediti IVA maturati.</a:t>
            </a:r>
          </a:p>
          <a:p>
            <a:pPr algn="just">
              <a:spcBef>
                <a:spcPct val="50000"/>
              </a:spcBef>
            </a:pPr>
            <a:r>
              <a:rPr lang="it-IT" altLang="it-IT" sz="1600" dirty="0" smtClean="0">
                <a:latin typeface="Calibri" pitchFamily="34" charset="0"/>
              </a:rPr>
              <a:t>Operativamente </a:t>
            </a:r>
            <a:r>
              <a:rPr lang="it-IT" altLang="it-IT" sz="1600" dirty="0">
                <a:latin typeface="Calibri" pitchFamily="34" charset="0"/>
              </a:rPr>
              <a:t>questa misura </a:t>
            </a:r>
            <a:r>
              <a:rPr lang="it-IT" altLang="it-IT" sz="1600" dirty="0" smtClean="0">
                <a:latin typeface="Calibri" pitchFamily="34" charset="0"/>
              </a:rPr>
              <a:t>è da considerarsi alternativa a quella che segue, in quanto renderebbe </a:t>
            </a:r>
            <a:r>
              <a:rPr lang="it-IT" altLang="it-IT" sz="1600" dirty="0">
                <a:latin typeface="Calibri" pitchFamily="34" charset="0"/>
              </a:rPr>
              <a:t>più complessa l’applicazione del regime “base da base</a:t>
            </a:r>
            <a:r>
              <a:rPr lang="it-IT" altLang="it-IT" sz="1600" dirty="0" smtClean="0">
                <a:latin typeface="Calibri" pitchFamily="34" charset="0"/>
              </a:rPr>
              <a:t>”.</a:t>
            </a:r>
            <a:endParaRPr lang="it-IT" altLang="it-IT" sz="1600" dirty="0">
              <a:latin typeface="Calibri" pitchFamily="34" charset="0"/>
            </a:endParaRPr>
          </a:p>
        </p:txBody>
      </p:sp>
      <p:sp>
        <p:nvSpPr>
          <p:cNvPr id="13" name="CasellaDiTesto 12"/>
          <p:cNvSpPr txBox="1"/>
          <p:nvPr/>
        </p:nvSpPr>
        <p:spPr>
          <a:xfrm>
            <a:off x="3779912" y="981075"/>
            <a:ext cx="482461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fatturazione/dichiarazione di cessioni intermedie di beni non detraibili</a:t>
            </a:r>
            <a:endParaRPr lang="it-IT" sz="1600" dirty="0" smtClean="0">
              <a:solidFill>
                <a:schemeClr val="tx1">
                  <a:lumMod val="50000"/>
                  <a:lumOff val="50000"/>
                </a:schemeClr>
              </a:solidFill>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Falsa </a:t>
            </a:r>
            <a:r>
              <a:rPr lang="it-IT" sz="1600" dirty="0">
                <a:solidFill>
                  <a:schemeClr val="tx1">
                    <a:lumMod val="50000"/>
                    <a:lumOff val="50000"/>
                  </a:schemeClr>
                </a:solidFill>
                <a:latin typeface="+mn-lt"/>
                <a:cs typeface="MV Boli" panose="02000500030200090000" pitchFamily="2" charset="0"/>
              </a:rPr>
              <a:t>fatturazione</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Uso </a:t>
            </a:r>
            <a:r>
              <a:rPr lang="it-IT" sz="1600" dirty="0">
                <a:solidFill>
                  <a:schemeClr val="tx1">
                    <a:lumMod val="50000"/>
                    <a:lumOff val="50000"/>
                  </a:schemeClr>
                </a:solidFill>
                <a:latin typeface="+mn-lt"/>
                <a:cs typeface="MV Boli" panose="02000500030200090000" pitchFamily="2" charset="0"/>
              </a:rPr>
              <a:t>strumentale delle  aliquote</a:t>
            </a:r>
          </a:p>
        </p:txBody>
      </p:sp>
      <p:cxnSp>
        <p:nvCxnSpPr>
          <p:cNvPr id="18" name="Connettore 2 17"/>
          <p:cNvCxnSpPr>
            <a:stCxn id="6" idx="3"/>
          </p:cNvCxnSpPr>
          <p:nvPr/>
        </p:nvCxnSpPr>
        <p:spPr>
          <a:xfrm flipV="1">
            <a:off x="2771775" y="1125538"/>
            <a:ext cx="1079500" cy="4556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olo 1"/>
          <p:cNvSpPr>
            <a:spLocks noGrp="1"/>
          </p:cNvSpPr>
          <p:nvPr>
            <p:ph type="title"/>
          </p:nvPr>
        </p:nvSpPr>
        <p:spPr>
          <a:xfrm>
            <a:off x="457200" y="44450"/>
            <a:ext cx="6130925" cy="863600"/>
          </a:xfrm>
        </p:spPr>
        <p:txBody>
          <a:bodyPr/>
          <a:lstStyle/>
          <a:p>
            <a:pPr algn="l" eaLnBrk="1" hangingPunct="1"/>
            <a:r>
              <a:rPr lang="it-IT" sz="2800" dirty="0" smtClean="0"/>
              <a:t>… le misure di contrasto …</a:t>
            </a:r>
          </a:p>
        </p:txBody>
      </p:sp>
      <p:sp>
        <p:nvSpPr>
          <p:cNvPr id="6" name="CasellaDiTesto 5"/>
          <p:cNvSpPr txBox="1"/>
          <p:nvPr/>
        </p:nvSpPr>
        <p:spPr>
          <a:xfrm>
            <a:off x="179512" y="981075"/>
            <a:ext cx="36004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268288" indent="-268288" fontAlgn="auto">
              <a:spcBef>
                <a:spcPts val="0"/>
              </a:spcBef>
              <a:spcAft>
                <a:spcPts val="0"/>
              </a:spcAft>
              <a:defRPr/>
            </a:pPr>
            <a:r>
              <a:rPr lang="it-IT" dirty="0">
                <a:latin typeface="+mn-lt"/>
                <a:cs typeface="MV Boli" panose="02000500030200090000" pitchFamily="2" charset="0"/>
              </a:rPr>
              <a:t>3</a:t>
            </a:r>
            <a:r>
              <a:rPr lang="it-IT" dirty="0" smtClean="0">
                <a:latin typeface="+mn-lt"/>
                <a:cs typeface="MV Boli" panose="02000500030200090000" pitchFamily="2" charset="0"/>
              </a:rPr>
              <a:t>.  </a:t>
            </a:r>
            <a:r>
              <a:rPr lang="it-IT" dirty="0">
                <a:latin typeface="+mn-lt"/>
                <a:cs typeface="MV Boli" panose="02000500030200090000" pitchFamily="2" charset="0"/>
              </a:rPr>
              <a:t>Applicazione del metodo “base da </a:t>
            </a:r>
            <a:r>
              <a:rPr lang="it-IT" dirty="0" smtClean="0">
                <a:latin typeface="+mn-lt"/>
                <a:cs typeface="MV Boli" panose="02000500030200090000" pitchFamily="2" charset="0"/>
              </a:rPr>
              <a:t>base analitico” alle </a:t>
            </a:r>
            <a:r>
              <a:rPr lang="it-IT" dirty="0">
                <a:latin typeface="+mn-lt"/>
                <a:cs typeface="MV Boli" panose="02000500030200090000" pitchFamily="2" charset="0"/>
              </a:rPr>
              <a:t>cessioni al consumo finale del commercio</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CasellaDiTesto 175"/>
          <p:cNvSpPr txBox="1">
            <a:spLocks noChangeArrowheads="1"/>
          </p:cNvSpPr>
          <p:nvPr/>
        </p:nvSpPr>
        <p:spPr bwMode="auto">
          <a:xfrm>
            <a:off x="395288" y="4083050"/>
            <a:ext cx="3168650" cy="830263"/>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altLang="it-IT" sz="1600" i="1" dirty="0">
                <a:latin typeface="+mn-lt"/>
              </a:rPr>
              <a:t>L’IVA “evadibile” dall’operatore al consumo finale è </a:t>
            </a:r>
            <a:r>
              <a:rPr lang="it-IT" altLang="it-IT" sz="1600" i="1" dirty="0" smtClean="0">
                <a:latin typeface="+mn-lt"/>
              </a:rPr>
              <a:t>ora limitata </a:t>
            </a:r>
            <a:r>
              <a:rPr lang="it-IT" altLang="it-IT" sz="1600" i="1" dirty="0">
                <a:latin typeface="+mn-lt"/>
              </a:rPr>
              <a:t>alla sola imposta sul valore aggiunto. </a:t>
            </a:r>
          </a:p>
        </p:txBody>
      </p:sp>
      <p:sp>
        <p:nvSpPr>
          <p:cNvPr id="96" name="CasellaDiTesto 175"/>
          <p:cNvSpPr txBox="1">
            <a:spLocks noChangeArrowheads="1"/>
          </p:cNvSpPr>
          <p:nvPr/>
        </p:nvSpPr>
        <p:spPr bwMode="auto">
          <a:xfrm>
            <a:off x="3707904" y="4077072"/>
            <a:ext cx="2524125" cy="830262"/>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altLang="it-IT" sz="1600" i="1" dirty="0">
                <a:latin typeface="+mn-lt"/>
              </a:rPr>
              <a:t>L’IVA detraibile è sostituita dal “diritto di rivalsa” nei confronti del consumatore.</a:t>
            </a:r>
          </a:p>
        </p:txBody>
      </p:sp>
      <p:sp>
        <p:nvSpPr>
          <p:cNvPr id="97" name="CasellaDiTesto 175"/>
          <p:cNvSpPr txBox="1">
            <a:spLocks noChangeArrowheads="1"/>
          </p:cNvSpPr>
          <p:nvPr/>
        </p:nvSpPr>
        <p:spPr bwMode="auto">
          <a:xfrm>
            <a:off x="6372200" y="3860800"/>
            <a:ext cx="2508250" cy="1077913"/>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altLang="it-IT" sz="1600" i="1" dirty="0">
                <a:latin typeface="+mn-lt"/>
              </a:rPr>
              <a:t>L’applicazione del metodo “base da base” non produce effetti sul consumatore finale.</a:t>
            </a:r>
          </a:p>
        </p:txBody>
      </p:sp>
      <p:sp>
        <p:nvSpPr>
          <p:cNvPr id="111" name="Freccia curva 110"/>
          <p:cNvSpPr/>
          <p:nvPr/>
        </p:nvSpPr>
        <p:spPr>
          <a:xfrm flipV="1">
            <a:off x="755650" y="1916113"/>
            <a:ext cx="754063" cy="649287"/>
          </a:xfrm>
          <a:prstGeom prst="bentArrow">
            <a:avLst>
              <a:gd name="adj1" fmla="val 8211"/>
              <a:gd name="adj2" fmla="val 11110"/>
              <a:gd name="adj3" fmla="val 36507"/>
              <a:gd name="adj4" fmla="val 46192"/>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60" name="CasellaDiTesto 59"/>
          <p:cNvSpPr txBox="1"/>
          <p:nvPr/>
        </p:nvSpPr>
        <p:spPr>
          <a:xfrm>
            <a:off x="3923854" y="981075"/>
            <a:ext cx="482461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fatturazione/dichiarazione di cessioni intermedie di beni non detraibili</a:t>
            </a:r>
            <a:endParaRPr lang="it-IT" sz="1600" dirty="0" smtClean="0">
              <a:solidFill>
                <a:schemeClr val="tx1">
                  <a:lumMod val="50000"/>
                  <a:lumOff val="50000"/>
                </a:schemeClr>
              </a:solidFill>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Falsa </a:t>
            </a:r>
            <a:r>
              <a:rPr lang="it-IT" sz="1600" dirty="0">
                <a:solidFill>
                  <a:schemeClr val="tx1">
                    <a:lumMod val="50000"/>
                    <a:lumOff val="50000"/>
                  </a:schemeClr>
                </a:solidFill>
                <a:latin typeface="+mn-lt"/>
                <a:cs typeface="MV Boli" panose="02000500030200090000" pitchFamily="2" charset="0"/>
              </a:rPr>
              <a:t>fatturazione</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Uso </a:t>
            </a:r>
            <a:r>
              <a:rPr lang="it-IT" sz="1600" dirty="0">
                <a:solidFill>
                  <a:schemeClr val="tx1">
                    <a:lumMod val="50000"/>
                    <a:lumOff val="50000"/>
                  </a:schemeClr>
                </a:solidFill>
                <a:latin typeface="+mn-lt"/>
                <a:cs typeface="MV Boli" panose="02000500030200090000" pitchFamily="2" charset="0"/>
              </a:rPr>
              <a:t>strumentale delle  aliquote</a:t>
            </a:r>
          </a:p>
        </p:txBody>
      </p:sp>
      <p:cxnSp>
        <p:nvCxnSpPr>
          <p:cNvPr id="10" name="Connettore 2 9"/>
          <p:cNvCxnSpPr>
            <a:stCxn id="6" idx="3"/>
          </p:cNvCxnSpPr>
          <p:nvPr/>
        </p:nvCxnSpPr>
        <p:spPr>
          <a:xfrm flipV="1">
            <a:off x="3779912" y="1125538"/>
            <a:ext cx="251544" cy="3172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Segnaposto numero diapositiva 2"/>
          <p:cNvSpPr txBox="1">
            <a:spLocks/>
          </p:cNvSpPr>
          <p:nvPr/>
        </p:nvSpPr>
        <p:spPr>
          <a:xfrm>
            <a:off x="5430838" y="6016625"/>
            <a:ext cx="2133600" cy="365125"/>
          </a:xfrm>
          <a:prstGeom prst="rect">
            <a:avLst/>
          </a:prstGeom>
        </p:spPr>
        <p:txBody>
          <a:bodyPr anchor="ctr"/>
          <a:lstStyle/>
          <a:p>
            <a:pPr algn="r" fontAlgn="auto">
              <a:spcBef>
                <a:spcPts val="0"/>
              </a:spcBef>
              <a:spcAft>
                <a:spcPts val="0"/>
              </a:spcAft>
              <a:defRPr/>
            </a:pPr>
            <a:fld id="{EE097C74-A9BC-4E88-B66D-BBEE59E0564B}" type="slidenum">
              <a:rPr lang="it-IT" sz="1200">
                <a:solidFill>
                  <a:schemeClr val="tx1">
                    <a:tint val="75000"/>
                  </a:schemeClr>
                </a:solidFill>
                <a:latin typeface="+mn-lt"/>
              </a:rPr>
              <a:pPr algn="r" fontAlgn="auto">
                <a:spcBef>
                  <a:spcPts val="0"/>
                </a:spcBef>
                <a:spcAft>
                  <a:spcPts val="0"/>
                </a:spcAft>
                <a:defRPr/>
              </a:pPr>
              <a:t>31</a:t>
            </a:fld>
            <a:endParaRPr lang="it-IT" sz="1200">
              <a:solidFill>
                <a:schemeClr val="tx1">
                  <a:tint val="75000"/>
                </a:schemeClr>
              </a:solidFill>
              <a:latin typeface="+mn-lt"/>
            </a:endParaRPr>
          </a:p>
        </p:txBody>
      </p:sp>
      <p:pic>
        <p:nvPicPr>
          <p:cNvPr id="68619" name="Immagine 11" descr="k10378654.jpg"/>
          <p:cNvPicPr>
            <a:picLocks noChangeAspect="1"/>
          </p:cNvPicPr>
          <p:nvPr/>
        </p:nvPicPr>
        <p:blipFill>
          <a:blip r:embed="rId3" cstate="print"/>
          <a:srcRect/>
          <a:stretch>
            <a:fillRect/>
          </a:stretch>
        </p:blipFill>
        <p:spPr bwMode="auto">
          <a:xfrm>
            <a:off x="6516688" y="5741988"/>
            <a:ext cx="1008062" cy="862012"/>
          </a:xfrm>
          <a:prstGeom prst="rect">
            <a:avLst/>
          </a:prstGeom>
          <a:noFill/>
          <a:ln w="9525">
            <a:noFill/>
            <a:miter lim="800000"/>
            <a:headEnd/>
            <a:tailEnd/>
          </a:ln>
        </p:spPr>
      </p:pic>
      <p:cxnSp>
        <p:nvCxnSpPr>
          <p:cNvPr id="63" name="Connettore 1 62"/>
          <p:cNvCxnSpPr/>
          <p:nvPr/>
        </p:nvCxnSpPr>
        <p:spPr>
          <a:xfrm>
            <a:off x="950913" y="6302375"/>
            <a:ext cx="6767512"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ttore 1 63"/>
          <p:cNvCxnSpPr/>
          <p:nvPr/>
        </p:nvCxnSpPr>
        <p:spPr>
          <a:xfrm>
            <a:off x="914400" y="5762625"/>
            <a:ext cx="6767513" cy="2540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ttangolo arrotondato 64"/>
          <p:cNvSpPr/>
          <p:nvPr/>
        </p:nvSpPr>
        <p:spPr>
          <a:xfrm>
            <a:off x="2771800" y="5677770"/>
            <a:ext cx="1136873"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p:txBody>
      </p:sp>
      <p:sp>
        <p:nvSpPr>
          <p:cNvPr id="66" name="Rettangolo arrotondato 65"/>
          <p:cNvSpPr/>
          <p:nvPr/>
        </p:nvSpPr>
        <p:spPr>
          <a:xfrm>
            <a:off x="4817306" y="5677770"/>
            <a:ext cx="1368152"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p:txBody>
      </p:sp>
      <p:sp>
        <p:nvSpPr>
          <p:cNvPr id="67" name="Disco magnetico 66"/>
          <p:cNvSpPr/>
          <p:nvPr/>
        </p:nvSpPr>
        <p:spPr>
          <a:xfrm>
            <a:off x="2193925" y="6167438"/>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68" name="Rettangolo 67"/>
          <p:cNvSpPr/>
          <p:nvPr/>
        </p:nvSpPr>
        <p:spPr>
          <a:xfrm>
            <a:off x="395288" y="5021263"/>
            <a:ext cx="7272337" cy="360362"/>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69" name="Connettore 2 68"/>
          <p:cNvCxnSpPr/>
          <p:nvPr/>
        </p:nvCxnSpPr>
        <p:spPr>
          <a:xfrm>
            <a:off x="2552700" y="6311900"/>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flipV="1">
            <a:off x="4529138" y="6311900"/>
            <a:ext cx="252412" cy="1588"/>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1" name="Connettore 2 70"/>
          <p:cNvCxnSpPr/>
          <p:nvPr/>
        </p:nvCxnSpPr>
        <p:spPr>
          <a:xfrm>
            <a:off x="6184900" y="6319838"/>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H="1">
            <a:off x="1979613" y="5768975"/>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3" name="Connettore 2 72"/>
          <p:cNvCxnSpPr/>
          <p:nvPr/>
        </p:nvCxnSpPr>
        <p:spPr>
          <a:xfrm flipH="1">
            <a:off x="3881438" y="5778500"/>
            <a:ext cx="90011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flipH="1" flipV="1">
            <a:off x="6176963" y="5786438"/>
            <a:ext cx="36036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75" name="Rettangolo arrotondato 74"/>
          <p:cNvSpPr/>
          <p:nvPr/>
        </p:nvSpPr>
        <p:spPr>
          <a:xfrm>
            <a:off x="1065389" y="5753673"/>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76" name="Connettore 1 75"/>
          <p:cNvCxnSpPr>
            <a:endCxn id="67" idx="2"/>
          </p:cNvCxnSpPr>
          <p:nvPr/>
        </p:nvCxnSpPr>
        <p:spPr>
          <a:xfrm>
            <a:off x="1978025" y="6311900"/>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634" name="Rettangolo 87"/>
          <p:cNvSpPr>
            <a:spLocks noChangeArrowheads="1"/>
          </p:cNvSpPr>
          <p:nvPr/>
        </p:nvSpPr>
        <p:spPr bwMode="auto">
          <a:xfrm>
            <a:off x="1398588" y="5030788"/>
            <a:ext cx="39370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10</a:t>
            </a:r>
          </a:p>
        </p:txBody>
      </p:sp>
      <p:sp>
        <p:nvSpPr>
          <p:cNvPr id="68635" name="Rettangolo 88"/>
          <p:cNvSpPr>
            <a:spLocks noChangeArrowheads="1"/>
          </p:cNvSpPr>
          <p:nvPr/>
        </p:nvSpPr>
        <p:spPr bwMode="auto">
          <a:xfrm>
            <a:off x="2916238" y="5030788"/>
            <a:ext cx="922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(20 – 10)</a:t>
            </a:r>
          </a:p>
        </p:txBody>
      </p:sp>
      <p:sp>
        <p:nvSpPr>
          <p:cNvPr id="68636" name="Rettangolo 89"/>
          <p:cNvSpPr>
            <a:spLocks noChangeArrowheads="1"/>
          </p:cNvSpPr>
          <p:nvPr/>
        </p:nvSpPr>
        <p:spPr bwMode="auto">
          <a:xfrm>
            <a:off x="4889500" y="5030788"/>
            <a:ext cx="719138" cy="338137"/>
          </a:xfrm>
          <a:prstGeom prst="rect">
            <a:avLst/>
          </a:prstGeom>
          <a:noFill/>
          <a:ln w="9525">
            <a:noFill/>
            <a:miter lim="800000"/>
            <a:headEnd/>
            <a:tailEnd/>
          </a:ln>
        </p:spPr>
        <p:txBody>
          <a:bodyPr>
            <a:spAutoFit/>
          </a:bodyPr>
          <a:lstStyle/>
          <a:p>
            <a:pPr algn="ctr"/>
            <a:r>
              <a:rPr lang="it-IT" altLang="it-IT" sz="1600">
                <a:latin typeface="Calibri" pitchFamily="34" charset="0"/>
              </a:rPr>
              <a:t>10</a:t>
            </a:r>
          </a:p>
        </p:txBody>
      </p:sp>
      <p:cxnSp>
        <p:nvCxnSpPr>
          <p:cNvPr id="80" name="Connettore 2 79"/>
          <p:cNvCxnSpPr>
            <a:endCxn id="68634" idx="2"/>
          </p:cNvCxnSpPr>
          <p:nvPr/>
        </p:nvCxnSpPr>
        <p:spPr>
          <a:xfrm flipH="1" flipV="1">
            <a:off x="1595438" y="5368925"/>
            <a:ext cx="1587" cy="382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flipV="1">
            <a:off x="3203575" y="5368925"/>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8639" name="Rettangolo 87"/>
          <p:cNvSpPr>
            <a:spLocks noChangeArrowheads="1"/>
          </p:cNvSpPr>
          <p:nvPr/>
        </p:nvSpPr>
        <p:spPr bwMode="auto">
          <a:xfrm>
            <a:off x="2317750" y="5030788"/>
            <a:ext cx="287338"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68640" name="Rettangolo 87"/>
          <p:cNvSpPr>
            <a:spLocks noChangeArrowheads="1"/>
          </p:cNvSpPr>
          <p:nvPr/>
        </p:nvSpPr>
        <p:spPr bwMode="auto">
          <a:xfrm>
            <a:off x="4148138" y="5030788"/>
            <a:ext cx="287337"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84" name="Disco magnetico 83"/>
          <p:cNvSpPr/>
          <p:nvPr/>
        </p:nvSpPr>
        <p:spPr>
          <a:xfrm>
            <a:off x="6867525" y="6037263"/>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5" name="Disco magnetico 84"/>
          <p:cNvSpPr/>
          <p:nvPr/>
        </p:nvSpPr>
        <p:spPr>
          <a:xfrm>
            <a:off x="7037388" y="5865813"/>
            <a:ext cx="360362" cy="21748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86" name="Disco magnetico 85"/>
          <p:cNvSpPr/>
          <p:nvPr/>
        </p:nvSpPr>
        <p:spPr>
          <a:xfrm>
            <a:off x="7235825" y="6051550"/>
            <a:ext cx="360363"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87" name="Connettore 1 86"/>
          <p:cNvCxnSpPr/>
          <p:nvPr/>
        </p:nvCxnSpPr>
        <p:spPr>
          <a:xfrm>
            <a:off x="3902075" y="6311900"/>
            <a:ext cx="288925"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645" name="Rettangolo 86"/>
          <p:cNvSpPr>
            <a:spLocks noChangeArrowheads="1"/>
          </p:cNvSpPr>
          <p:nvPr/>
        </p:nvSpPr>
        <p:spPr bwMode="auto">
          <a:xfrm>
            <a:off x="1725613" y="5454650"/>
            <a:ext cx="1117600" cy="276225"/>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p>
        </p:txBody>
      </p:sp>
      <p:sp>
        <p:nvSpPr>
          <p:cNvPr id="68646" name="Rettangolo 88"/>
          <p:cNvSpPr>
            <a:spLocks noChangeArrowheads="1"/>
          </p:cNvSpPr>
          <p:nvPr/>
        </p:nvSpPr>
        <p:spPr bwMode="auto">
          <a:xfrm>
            <a:off x="3881438" y="5454650"/>
            <a:ext cx="1117600" cy="276225"/>
          </a:xfrm>
          <a:prstGeom prst="rect">
            <a:avLst/>
          </a:prstGeom>
          <a:noFill/>
          <a:ln w="9525">
            <a:noFill/>
            <a:miter lim="800000"/>
            <a:headEnd/>
            <a:tailEnd/>
          </a:ln>
        </p:spPr>
        <p:txBody>
          <a:bodyPr>
            <a:spAutoFit/>
          </a:bodyPr>
          <a:lstStyle/>
          <a:p>
            <a:pPr algn="ctr"/>
            <a:r>
              <a:rPr lang="it-IT" altLang="it-IT" sz="1200" b="1">
                <a:latin typeface="Calibri" pitchFamily="34" charset="0"/>
              </a:rPr>
              <a:t>20 (IVA)</a:t>
            </a:r>
          </a:p>
        </p:txBody>
      </p:sp>
      <p:sp>
        <p:nvSpPr>
          <p:cNvPr id="68647" name="Rettangolo 89"/>
          <p:cNvSpPr>
            <a:spLocks noChangeArrowheads="1"/>
          </p:cNvSpPr>
          <p:nvPr/>
        </p:nvSpPr>
        <p:spPr bwMode="auto">
          <a:xfrm>
            <a:off x="5969000" y="5484813"/>
            <a:ext cx="1843088" cy="492125"/>
          </a:xfrm>
          <a:prstGeom prst="rect">
            <a:avLst/>
          </a:prstGeom>
          <a:noFill/>
          <a:ln w="9525">
            <a:noFill/>
            <a:miter lim="800000"/>
            <a:headEnd/>
            <a:tailEnd/>
          </a:ln>
        </p:spPr>
        <p:txBody>
          <a:bodyPr>
            <a:spAutoFit/>
          </a:bodyPr>
          <a:lstStyle/>
          <a:p>
            <a:pPr algn="ctr"/>
            <a:r>
              <a:rPr lang="it-IT" altLang="it-IT" sz="1200" b="1">
                <a:latin typeface="Calibri" pitchFamily="34" charset="0"/>
              </a:rPr>
              <a:t>10 (IVA)</a:t>
            </a:r>
            <a:r>
              <a:rPr lang="it-IT" altLang="it-IT" sz="1400" b="1">
                <a:solidFill>
                  <a:schemeClr val="tx2"/>
                </a:solidFill>
                <a:latin typeface="Calibri" pitchFamily="34" charset="0"/>
              </a:rPr>
              <a:t> </a:t>
            </a:r>
            <a:r>
              <a:rPr lang="it-IT" altLang="it-IT" sz="1200" b="1">
                <a:solidFill>
                  <a:schemeClr val="tx2"/>
                </a:solidFill>
                <a:latin typeface="Calibri" pitchFamily="34" charset="0"/>
              </a:rPr>
              <a:t>+ 20 (IVA rivalsa)</a:t>
            </a:r>
          </a:p>
          <a:p>
            <a:pPr algn="ctr"/>
            <a:r>
              <a:rPr lang="it-IT" altLang="it-IT" sz="1200" b="1">
                <a:latin typeface="Calibri" pitchFamily="34" charset="0"/>
              </a:rPr>
              <a:t> </a:t>
            </a:r>
          </a:p>
        </p:txBody>
      </p:sp>
      <p:sp>
        <p:nvSpPr>
          <p:cNvPr id="68648" name="Rettangolo 87"/>
          <p:cNvSpPr>
            <a:spLocks noChangeArrowheads="1"/>
          </p:cNvSpPr>
          <p:nvPr/>
        </p:nvSpPr>
        <p:spPr bwMode="auto">
          <a:xfrm>
            <a:off x="342900" y="5030788"/>
            <a:ext cx="679450"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68649" name="Rettangolo 91"/>
          <p:cNvSpPr>
            <a:spLocks noChangeArrowheads="1"/>
          </p:cNvSpPr>
          <p:nvPr/>
        </p:nvSpPr>
        <p:spPr bwMode="auto">
          <a:xfrm>
            <a:off x="452438" y="5605463"/>
            <a:ext cx="461962"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68650" name="Rettangolo 87"/>
          <p:cNvSpPr>
            <a:spLocks noChangeArrowheads="1"/>
          </p:cNvSpPr>
          <p:nvPr/>
        </p:nvSpPr>
        <p:spPr bwMode="auto">
          <a:xfrm>
            <a:off x="323850" y="6108700"/>
            <a:ext cx="708025"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94" name="Disco magnetico 93"/>
          <p:cNvSpPr/>
          <p:nvPr/>
        </p:nvSpPr>
        <p:spPr>
          <a:xfrm>
            <a:off x="4168775" y="6096000"/>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99" name="Disco magnetico 98"/>
          <p:cNvSpPr/>
          <p:nvPr/>
        </p:nvSpPr>
        <p:spPr>
          <a:xfrm>
            <a:off x="4168775" y="5886450"/>
            <a:ext cx="360363" cy="28733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00" name="Connettore 2 99"/>
          <p:cNvCxnSpPr/>
          <p:nvPr/>
        </p:nvCxnSpPr>
        <p:spPr>
          <a:xfrm>
            <a:off x="3563938" y="5376863"/>
            <a:ext cx="0" cy="3397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00"/>
          <p:cNvCxnSpPr/>
          <p:nvPr/>
        </p:nvCxnSpPr>
        <p:spPr>
          <a:xfrm flipH="1" flipV="1">
            <a:off x="5203825" y="5373688"/>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8" name="Connettore 2 97"/>
          <p:cNvCxnSpPr>
            <a:stCxn id="95" idx="2"/>
            <a:endCxn id="49" idx="2"/>
          </p:cNvCxnSpPr>
          <p:nvPr/>
        </p:nvCxnSpPr>
        <p:spPr>
          <a:xfrm>
            <a:off x="1979613" y="4913313"/>
            <a:ext cx="3092450" cy="3111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Ovale 48"/>
          <p:cNvSpPr/>
          <p:nvPr/>
        </p:nvSpPr>
        <p:spPr>
          <a:xfrm>
            <a:off x="5072063" y="5043488"/>
            <a:ext cx="360362"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04" name="Connettore 2 103"/>
          <p:cNvCxnSpPr>
            <a:stCxn id="96" idx="2"/>
            <a:endCxn id="61" idx="0"/>
          </p:cNvCxnSpPr>
          <p:nvPr/>
        </p:nvCxnSpPr>
        <p:spPr>
          <a:xfrm>
            <a:off x="4969967" y="4907334"/>
            <a:ext cx="2247602" cy="5552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Ovale 60"/>
          <p:cNvSpPr/>
          <p:nvPr/>
        </p:nvSpPr>
        <p:spPr>
          <a:xfrm>
            <a:off x="6569075" y="5462588"/>
            <a:ext cx="1296988"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7" name="CasellaDiTesto 106"/>
          <p:cNvSpPr txBox="1"/>
          <p:nvPr/>
        </p:nvSpPr>
        <p:spPr>
          <a:xfrm>
            <a:off x="1547813" y="1989138"/>
            <a:ext cx="2144712" cy="646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Gettito recuperabile:</a:t>
            </a:r>
          </a:p>
          <a:p>
            <a:pPr fontAlgn="auto">
              <a:spcBef>
                <a:spcPts val="0"/>
              </a:spcBef>
              <a:spcAft>
                <a:spcPts val="0"/>
              </a:spcAft>
              <a:defRPr/>
            </a:pPr>
            <a:r>
              <a:rPr lang="it-IT" dirty="0">
                <a:latin typeface="+mn-lt"/>
                <a:cs typeface="MV Boli" panose="02000500030200090000" pitchFamily="2" charset="0"/>
              </a:rPr>
              <a:t>7,0 mld</a:t>
            </a:r>
          </a:p>
        </p:txBody>
      </p:sp>
      <p:sp>
        <p:nvSpPr>
          <p:cNvPr id="68660" name="Text Box 28"/>
          <p:cNvSpPr txBox="1">
            <a:spLocks noChangeArrowheads="1"/>
          </p:cNvSpPr>
          <p:nvPr/>
        </p:nvSpPr>
        <p:spPr bwMode="auto">
          <a:xfrm>
            <a:off x="323850" y="2708275"/>
            <a:ext cx="8424863" cy="1328738"/>
          </a:xfrm>
          <a:prstGeom prst="rect">
            <a:avLst/>
          </a:prstGeom>
          <a:noFill/>
          <a:ln w="9525">
            <a:noFill/>
            <a:miter lim="800000"/>
            <a:headEnd/>
            <a:tailEnd/>
          </a:ln>
        </p:spPr>
        <p:txBody>
          <a:bodyPr>
            <a:spAutoFit/>
          </a:bodyPr>
          <a:lstStyle/>
          <a:p>
            <a:pPr algn="just">
              <a:spcBef>
                <a:spcPct val="50000"/>
              </a:spcBef>
            </a:pPr>
            <a:r>
              <a:rPr lang="it-IT" altLang="it-IT" dirty="0">
                <a:latin typeface="Calibri" pitchFamily="34" charset="0"/>
              </a:rPr>
              <a:t>Il metodo “base da base” è già utilizzato nel nostro ordinamento, seppur limitatamente a pochi </a:t>
            </a:r>
            <a:r>
              <a:rPr lang="it-IT" altLang="it-IT" dirty="0" smtClean="0">
                <a:latin typeface="Calibri" pitchFamily="34" charset="0"/>
              </a:rPr>
              <a:t>casi </a:t>
            </a:r>
            <a:r>
              <a:rPr lang="it-IT" altLang="it-IT" dirty="0">
                <a:latin typeface="Calibri" pitchFamily="34" charset="0"/>
              </a:rPr>
              <a:t>specifici </a:t>
            </a:r>
            <a:r>
              <a:rPr lang="it-IT" altLang="it-IT" dirty="0" smtClean="0">
                <a:latin typeface="Calibri" pitchFamily="34" charset="0"/>
              </a:rPr>
              <a:t>(es. beni </a:t>
            </a:r>
            <a:r>
              <a:rPr lang="it-IT" altLang="it-IT" dirty="0">
                <a:latin typeface="Calibri" pitchFamily="34" charset="0"/>
              </a:rPr>
              <a:t>di </a:t>
            </a:r>
            <a:r>
              <a:rPr lang="it-IT" altLang="it-IT" dirty="0" smtClean="0">
                <a:latin typeface="Calibri" pitchFamily="34" charset="0"/>
              </a:rPr>
              <a:t>antiquariato e pacchetti di </a:t>
            </a:r>
            <a:r>
              <a:rPr lang="it-IT" altLang="it-IT" dirty="0">
                <a:latin typeface="Calibri" pitchFamily="34" charset="0"/>
              </a:rPr>
              <a:t>viaggio). </a:t>
            </a:r>
          </a:p>
          <a:p>
            <a:pPr algn="just">
              <a:spcBef>
                <a:spcPct val="50000"/>
              </a:spcBef>
            </a:pPr>
            <a:r>
              <a:rPr lang="it-IT" altLang="it-IT" dirty="0">
                <a:latin typeface="Calibri" pitchFamily="34" charset="0"/>
              </a:rPr>
              <a:t>Oltre al recupero di </a:t>
            </a:r>
            <a:r>
              <a:rPr lang="it-IT" altLang="it-IT" dirty="0" smtClean="0">
                <a:latin typeface="Calibri" pitchFamily="34" charset="0"/>
              </a:rPr>
              <a:t>gettito, questa misura dovrebbe comportare </a:t>
            </a:r>
            <a:r>
              <a:rPr lang="it-IT" altLang="it-IT" dirty="0">
                <a:latin typeface="Calibri" pitchFamily="34" charset="0"/>
              </a:rPr>
              <a:t>una riduzione dei crediti e l’abbattimento delle </a:t>
            </a:r>
            <a:r>
              <a:rPr lang="it-IT" altLang="it-IT" dirty="0" smtClean="0">
                <a:latin typeface="Calibri" pitchFamily="34" charset="0"/>
              </a:rPr>
              <a:t>false </a:t>
            </a:r>
            <a:r>
              <a:rPr lang="it-IT" altLang="it-IT" dirty="0">
                <a:latin typeface="Calibri" pitchFamily="34" charset="0"/>
              </a:rPr>
              <a:t>compensazioni orizzontali.</a:t>
            </a:r>
          </a:p>
        </p:txBody>
      </p:sp>
      <p:sp>
        <p:nvSpPr>
          <p:cNvPr id="3" name="Segnaposto numero diapositiva 2"/>
          <p:cNvSpPr>
            <a:spLocks noGrp="1"/>
          </p:cNvSpPr>
          <p:nvPr>
            <p:ph type="sldNum" sz="quarter" idx="12"/>
          </p:nvPr>
        </p:nvSpPr>
        <p:spPr/>
        <p:txBody>
          <a:bodyPr/>
          <a:lstStyle/>
          <a:p>
            <a:pPr>
              <a:defRPr/>
            </a:pPr>
            <a:fld id="{90068B2F-F127-493E-A66F-BFE34E56B332}" type="slidenum">
              <a:rPr lang="it-IT" smtClean="0"/>
              <a:pPr>
                <a:defRPr/>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p:cNvSpPr>
            <a:spLocks noGrp="1"/>
          </p:cNvSpPr>
          <p:nvPr>
            <p:ph type="title"/>
          </p:nvPr>
        </p:nvSpPr>
        <p:spPr>
          <a:xfrm>
            <a:off x="457200" y="44450"/>
            <a:ext cx="6130925" cy="863600"/>
          </a:xfrm>
        </p:spPr>
        <p:txBody>
          <a:bodyPr/>
          <a:lstStyle/>
          <a:p>
            <a:pPr algn="l" eaLnBrk="1" hangingPunct="1"/>
            <a:r>
              <a:rPr lang="it-IT" sz="2800" smtClean="0"/>
              <a:t>… le misure di contrasto …</a:t>
            </a:r>
          </a:p>
        </p:txBody>
      </p:sp>
      <p:sp>
        <p:nvSpPr>
          <p:cNvPr id="6" name="CasellaDiTesto 5"/>
          <p:cNvSpPr txBox="1"/>
          <p:nvPr/>
        </p:nvSpPr>
        <p:spPr>
          <a:xfrm>
            <a:off x="487363" y="1412875"/>
            <a:ext cx="1924050" cy="9239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4.  Introduzione dello scontrino telematico</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268538" y="3141663"/>
            <a:ext cx="5902325" cy="9255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defRPr/>
            </a:pPr>
            <a:r>
              <a:rPr lang="it-IT">
                <a:latin typeface="Calibri" pitchFamily="34" charset="0"/>
              </a:rPr>
              <a:t>Gettito recuperabile:</a:t>
            </a:r>
          </a:p>
          <a:p>
            <a:pPr>
              <a:defRPr/>
            </a:pPr>
            <a:r>
              <a:rPr lang="it-IT">
                <a:latin typeface="Calibri" pitchFamily="34" charset="0"/>
              </a:rPr>
              <a:t>6,5 mld </a:t>
            </a:r>
            <a:r>
              <a:rPr lang="it-IT" altLang="it-IT">
                <a:latin typeface="Calibri" pitchFamily="34" charset="0"/>
              </a:rPr>
              <a:t>(supponendo che sia rilasciato l’80% degli scontrini)</a:t>
            </a:r>
          </a:p>
          <a:p>
            <a:pPr>
              <a:defRPr/>
            </a:pPr>
            <a:r>
              <a:rPr lang="it-IT">
                <a:latin typeface="Calibri" pitchFamily="34" charset="0"/>
              </a:rPr>
              <a:t>1,5 mld  </a:t>
            </a:r>
            <a:r>
              <a:rPr lang="it-IT" altLang="it-IT">
                <a:latin typeface="Calibri" pitchFamily="34" charset="0"/>
              </a:rPr>
              <a:t>(se si suppone rilasciato solo il 67% degli scontrini)</a:t>
            </a:r>
            <a:endParaRPr lang="it-IT">
              <a:latin typeface="Calibri" pitchFamily="34" charset="0"/>
            </a:endParaRPr>
          </a:p>
        </p:txBody>
      </p:sp>
      <p:sp>
        <p:nvSpPr>
          <p:cNvPr id="20" name="Freccia curva 19"/>
          <p:cNvSpPr/>
          <p:nvPr/>
        </p:nvSpPr>
        <p:spPr>
          <a:xfrm flipV="1">
            <a:off x="1187450" y="2349500"/>
            <a:ext cx="1019175" cy="1150938"/>
          </a:xfrm>
          <a:prstGeom prst="bentArrow">
            <a:avLst>
              <a:gd name="adj1" fmla="val 5595"/>
              <a:gd name="adj2" fmla="val 11110"/>
              <a:gd name="adj3" fmla="val 37790"/>
              <a:gd name="adj4" fmla="val 46192"/>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11" name="CasellaDiTesto 175"/>
          <p:cNvSpPr txBox="1">
            <a:spLocks noChangeArrowheads="1"/>
          </p:cNvSpPr>
          <p:nvPr/>
        </p:nvSpPr>
        <p:spPr bwMode="auto">
          <a:xfrm>
            <a:off x="755650" y="4500563"/>
            <a:ext cx="7129463" cy="830262"/>
          </a:xfrm>
          <a:prstGeom prst="rect">
            <a:avLst/>
          </a:prstGeom>
          <a:noFill/>
          <a:ln>
            <a:solidFill>
              <a:schemeClr val="accent1">
                <a:shade val="50000"/>
              </a:schemeClr>
            </a:solidFill>
          </a:ln>
          <a:extLst/>
        </p:spPr>
        <p:txBody>
          <a:bodyPr>
            <a:spAutoFit/>
          </a:bodyPr>
          <a:lstStyle/>
          <a:p>
            <a:pPr marL="0" lvl="1" indent="-273050" algn="just" fontAlgn="auto">
              <a:spcBef>
                <a:spcPts val="600"/>
              </a:spcBef>
              <a:spcAft>
                <a:spcPts val="0"/>
              </a:spcAft>
              <a:buFont typeface="Arial" charset="0"/>
              <a:buNone/>
              <a:tabLst>
                <a:tab pos="534988" algn="l"/>
              </a:tabLst>
              <a:defRPr/>
            </a:pPr>
            <a:r>
              <a:rPr lang="it-IT" altLang="it-IT" sz="1600" i="1" dirty="0">
                <a:latin typeface="+mn-lt"/>
              </a:rPr>
              <a:t>La trasmissione per via telematica al Fisco degli importi relativi alle vendite per le quali viene rilasciato lo scontrino fiscale dovrebbe determinare un incremento dell’IVA dichiarata.</a:t>
            </a:r>
          </a:p>
        </p:txBody>
      </p:sp>
      <p:sp>
        <p:nvSpPr>
          <p:cNvPr id="4" name="Segnaposto numero diapositiva 3"/>
          <p:cNvSpPr>
            <a:spLocks noGrp="1"/>
          </p:cNvSpPr>
          <p:nvPr>
            <p:ph type="sldNum" sz="quarter" idx="12"/>
          </p:nvPr>
        </p:nvSpPr>
        <p:spPr/>
        <p:txBody>
          <a:bodyPr/>
          <a:lstStyle/>
          <a:p>
            <a:pPr>
              <a:defRPr/>
            </a:pPr>
            <a:fld id="{1934916E-551F-4101-AF8C-9E546D462DE9}" type="slidenum">
              <a:rPr lang="it-IT"/>
              <a:pPr>
                <a:defRPr/>
              </a:pPr>
              <a:t>32</a:t>
            </a:fld>
            <a:endParaRPr lang="it-IT"/>
          </a:p>
        </p:txBody>
      </p:sp>
      <p:sp>
        <p:nvSpPr>
          <p:cNvPr id="12" name="CasellaDiTesto 11"/>
          <p:cNvSpPr txBox="1"/>
          <p:nvPr/>
        </p:nvSpPr>
        <p:spPr>
          <a:xfrm>
            <a:off x="3779838" y="1211268"/>
            <a:ext cx="482461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fatturazione/dichiarazione di cessioni intermedie di beni non detraibili</a:t>
            </a:r>
            <a:endParaRPr lang="it-IT" sz="1600" dirty="0" smtClean="0">
              <a:solidFill>
                <a:schemeClr val="tx1">
                  <a:lumMod val="50000"/>
                  <a:lumOff val="50000"/>
                </a:schemeClr>
              </a:solidFill>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Falsa </a:t>
            </a:r>
            <a:r>
              <a:rPr lang="it-IT" sz="1600" dirty="0">
                <a:solidFill>
                  <a:schemeClr val="tx1">
                    <a:lumMod val="50000"/>
                    <a:lumOff val="50000"/>
                  </a:schemeClr>
                </a:solidFill>
                <a:latin typeface="+mn-lt"/>
                <a:cs typeface="MV Boli" panose="02000500030200090000" pitchFamily="2" charset="0"/>
              </a:rPr>
              <a:t>fatturazione</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Uso </a:t>
            </a:r>
            <a:r>
              <a:rPr lang="it-IT" sz="1600" dirty="0">
                <a:solidFill>
                  <a:schemeClr val="tx1">
                    <a:lumMod val="50000"/>
                    <a:lumOff val="50000"/>
                  </a:schemeClr>
                </a:solidFill>
                <a:latin typeface="+mn-lt"/>
                <a:cs typeface="MV Boli" panose="02000500030200090000" pitchFamily="2" charset="0"/>
              </a:rPr>
              <a:t>strumentale delle  aliquote</a:t>
            </a:r>
          </a:p>
        </p:txBody>
      </p:sp>
      <p:cxnSp>
        <p:nvCxnSpPr>
          <p:cNvPr id="18" name="Connettore 2 17"/>
          <p:cNvCxnSpPr>
            <a:stCxn id="6" idx="3"/>
          </p:cNvCxnSpPr>
          <p:nvPr/>
        </p:nvCxnSpPr>
        <p:spPr>
          <a:xfrm flipV="1">
            <a:off x="2411413" y="1341438"/>
            <a:ext cx="1440507"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3779838" y="981075"/>
            <a:ext cx="482461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fatturazione/dichiarazione di cessioni intermedie di beni non detraibili</a:t>
            </a:r>
            <a:endParaRPr lang="it-IT" sz="1600" dirty="0" smtClean="0">
              <a:solidFill>
                <a:schemeClr val="tx1">
                  <a:lumMod val="50000"/>
                  <a:lumOff val="50000"/>
                </a:schemeClr>
              </a:solidFill>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Falsa </a:t>
            </a:r>
            <a:r>
              <a:rPr lang="it-IT" sz="1600" dirty="0">
                <a:solidFill>
                  <a:schemeClr val="tx1">
                    <a:lumMod val="50000"/>
                    <a:lumOff val="50000"/>
                  </a:schemeClr>
                </a:solidFill>
                <a:latin typeface="+mn-lt"/>
                <a:cs typeface="MV Boli" panose="02000500030200090000" pitchFamily="2" charset="0"/>
              </a:rPr>
              <a:t>fatturazione</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Uso </a:t>
            </a:r>
            <a:r>
              <a:rPr lang="it-IT" sz="1600" dirty="0">
                <a:solidFill>
                  <a:schemeClr val="tx1">
                    <a:lumMod val="50000"/>
                    <a:lumOff val="50000"/>
                  </a:schemeClr>
                </a:solidFill>
                <a:latin typeface="+mn-lt"/>
                <a:cs typeface="MV Boli" panose="02000500030200090000" pitchFamily="2" charset="0"/>
              </a:rPr>
              <a:t>strumentale delle  aliquote</a:t>
            </a:r>
          </a:p>
        </p:txBody>
      </p:sp>
      <p:sp>
        <p:nvSpPr>
          <p:cNvPr id="74753" name="Titolo 1"/>
          <p:cNvSpPr>
            <a:spLocks noGrp="1"/>
          </p:cNvSpPr>
          <p:nvPr>
            <p:ph type="title"/>
          </p:nvPr>
        </p:nvSpPr>
        <p:spPr>
          <a:xfrm>
            <a:off x="457200" y="44450"/>
            <a:ext cx="6130925" cy="863600"/>
          </a:xfrm>
        </p:spPr>
        <p:txBody>
          <a:bodyPr/>
          <a:lstStyle/>
          <a:p>
            <a:pPr algn="l" eaLnBrk="1" hangingPunct="1"/>
            <a:r>
              <a:rPr lang="it-IT" sz="2800" smtClean="0"/>
              <a:t>… le misure di contrasto …</a:t>
            </a:r>
          </a:p>
        </p:txBody>
      </p:sp>
      <p:sp>
        <p:nvSpPr>
          <p:cNvPr id="6" name="CasellaDiTesto 5"/>
          <p:cNvSpPr txBox="1"/>
          <p:nvPr/>
        </p:nvSpPr>
        <p:spPr>
          <a:xfrm>
            <a:off x="395288" y="1052513"/>
            <a:ext cx="2141537" cy="1200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5.  Pagamento con carta elettronica delle prestazioni professionali</a:t>
            </a:r>
          </a:p>
        </p:txBody>
      </p:sp>
      <p:sp>
        <p:nvSpPr>
          <p:cNvPr id="74755" name="CasellaDiTesto 175"/>
          <p:cNvSpPr txBox="1">
            <a:spLocks noChangeArrowheads="1"/>
          </p:cNvSpPr>
          <p:nvPr/>
        </p:nvSpPr>
        <p:spPr bwMode="auto">
          <a:xfrm>
            <a:off x="323850" y="4411663"/>
            <a:ext cx="8351838" cy="1965325"/>
          </a:xfrm>
          <a:prstGeom prst="rect">
            <a:avLst/>
          </a:prstGeom>
          <a:noFill/>
          <a:ln w="9525">
            <a:solidFill>
              <a:srgbClr val="385D80"/>
            </a:solidFill>
            <a:miter lim="800000"/>
            <a:headEnd/>
            <a:tailEnd/>
          </a:ln>
        </p:spPr>
        <p:txBody>
          <a:bodyPr>
            <a:spAutoFit/>
          </a:bodyPr>
          <a:lstStyle/>
          <a:p>
            <a:pPr marL="273050" lvl="1" indent="-273050" algn="just">
              <a:spcBef>
                <a:spcPts val="600"/>
              </a:spcBef>
              <a:buFont typeface="Arial" charset="0"/>
              <a:buChar char="•"/>
              <a:tabLst>
                <a:tab pos="273050" algn="l"/>
              </a:tabLst>
            </a:pPr>
            <a:r>
              <a:rPr lang="it-IT" altLang="it-IT" sz="1600" i="1">
                <a:latin typeface="Calibri" pitchFamily="34" charset="0"/>
              </a:rPr>
              <a:t>La banca riversa i pagamenti effettuati con carta elettronica su un apposito conto corrente intestato al professionista (così come avviene nel commercio per i pagamenti tramite POS).</a:t>
            </a:r>
          </a:p>
          <a:p>
            <a:pPr marL="273050" lvl="1" indent="-273050" algn="just">
              <a:spcBef>
                <a:spcPts val="600"/>
              </a:spcBef>
              <a:buFont typeface="Arial" charset="0"/>
              <a:buChar char="•"/>
              <a:tabLst>
                <a:tab pos="273050" algn="l"/>
              </a:tabLst>
            </a:pPr>
            <a:r>
              <a:rPr lang="it-IT" altLang="it-IT" sz="1600" i="1">
                <a:latin typeface="Calibri" pitchFamily="34" charset="0"/>
              </a:rPr>
              <a:t>Al conto è abbinata una “carta elettronica di servizio” con la quale il professionista è tenuto a simulare il pagamento quando il cliente paga con altri  strumenti (contanti, assegno, bonifico). In tal caso la banca registra il pagamento, senza effettuare alcun versamento (entrate = uscite).</a:t>
            </a:r>
          </a:p>
          <a:p>
            <a:pPr marL="273050" lvl="1" indent="-273050" algn="just">
              <a:spcBef>
                <a:spcPts val="600"/>
              </a:spcBef>
              <a:buFont typeface="Arial" charset="0"/>
              <a:buChar char="•"/>
              <a:tabLst>
                <a:tab pos="273050" algn="l"/>
              </a:tabLst>
            </a:pPr>
            <a:r>
              <a:rPr lang="it-IT" altLang="it-IT" sz="1600" i="1">
                <a:latin typeface="Calibri" pitchFamily="34" charset="0"/>
              </a:rPr>
              <a:t>La banca fornisce una ricevuta del pagamento (lo scontrino rilasciato dal POS), che diventa parte integrante della ricevuta fiscale rilasciata dal professionista.</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627313" y="2708275"/>
            <a:ext cx="3600450" cy="3762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defRPr/>
            </a:pPr>
            <a:r>
              <a:rPr lang="it-IT">
                <a:latin typeface="Calibri" pitchFamily="34" charset="0"/>
              </a:rPr>
              <a:t>Gettito recuperabile: 0,1 mld</a:t>
            </a:r>
          </a:p>
        </p:txBody>
      </p:sp>
      <p:sp>
        <p:nvSpPr>
          <p:cNvPr id="10" name="Freccia curva 9"/>
          <p:cNvSpPr>
            <a:spLocks noChangeArrowheads="1"/>
          </p:cNvSpPr>
          <p:nvPr/>
        </p:nvSpPr>
        <p:spPr bwMode="auto">
          <a:xfrm flipV="1">
            <a:off x="1331913" y="2276475"/>
            <a:ext cx="1223962" cy="720725"/>
          </a:xfrm>
          <a:custGeom>
            <a:avLst/>
            <a:gdLst>
              <a:gd name="T0" fmla="*/ 924604 w 1223962"/>
              <a:gd name="T1" fmla="*/ 0 h 792163"/>
              <a:gd name="T2" fmla="*/ 924604 w 1223962"/>
              <a:gd name="T3" fmla="*/ 176019 h 792163"/>
              <a:gd name="T4" fmla="*/ 32522 w 1223962"/>
              <a:gd name="T5" fmla="*/ 792163 h 792163"/>
              <a:gd name="T6" fmla="*/ 1223962 w 1223962"/>
              <a:gd name="T7" fmla="*/ 88009 h 792163"/>
              <a:gd name="T8" fmla="*/ 17694720 60000 65536"/>
              <a:gd name="T9" fmla="*/ 5898240 60000 65536"/>
              <a:gd name="T10" fmla="*/ 5898240 60000 65536"/>
              <a:gd name="T11" fmla="*/ 0 60000 65536"/>
              <a:gd name="T12" fmla="*/ 0 w 1223962"/>
              <a:gd name="T13" fmla="*/ 0 h 792163"/>
              <a:gd name="T14" fmla="*/ 1223962 w 1223962"/>
              <a:gd name="T15" fmla="*/ 792163 h 792163"/>
            </a:gdLst>
            <a:ahLst/>
            <a:cxnLst>
              <a:cxn ang="T8">
                <a:pos x="T0" y="T1"/>
              </a:cxn>
              <a:cxn ang="T9">
                <a:pos x="T2" y="T3"/>
              </a:cxn>
              <a:cxn ang="T10">
                <a:pos x="T4" y="T5"/>
              </a:cxn>
              <a:cxn ang="T11">
                <a:pos x="T6" y="T7"/>
              </a:cxn>
            </a:cxnLst>
            <a:rect l="T12" t="T13" r="T14" b="T15"/>
            <a:pathLst>
              <a:path w="1223962" h="792163">
                <a:moveTo>
                  <a:pt x="0" y="792163"/>
                </a:moveTo>
                <a:lnTo>
                  <a:pt x="0" y="421403"/>
                </a:lnTo>
                <a:cubicBezTo>
                  <a:pt x="0" y="219313"/>
                  <a:pt x="163826" y="55487"/>
                  <a:pt x="365916" y="55487"/>
                </a:cubicBezTo>
                <a:cubicBezTo>
                  <a:pt x="365916" y="55487"/>
                  <a:pt x="365916" y="55487"/>
                  <a:pt x="365916" y="55487"/>
                </a:cubicBezTo>
                <a:lnTo>
                  <a:pt x="924604" y="55487"/>
                </a:lnTo>
                <a:lnTo>
                  <a:pt x="924604" y="0"/>
                </a:lnTo>
                <a:lnTo>
                  <a:pt x="1223962" y="88009"/>
                </a:lnTo>
                <a:lnTo>
                  <a:pt x="924604" y="176019"/>
                </a:lnTo>
                <a:lnTo>
                  <a:pt x="924604" y="120532"/>
                </a:lnTo>
                <a:lnTo>
                  <a:pt x="365916" y="120532"/>
                </a:lnTo>
                <a:lnTo>
                  <a:pt x="365915" y="120532"/>
                </a:lnTo>
                <a:cubicBezTo>
                  <a:pt x="199749" y="120532"/>
                  <a:pt x="65045" y="255236"/>
                  <a:pt x="65045" y="421402"/>
                </a:cubicBezTo>
                <a:lnTo>
                  <a:pt x="65045" y="792163"/>
                </a:lnTo>
                <a:close/>
              </a:path>
            </a:pathLst>
          </a:custGeom>
          <a:solidFill>
            <a:srgbClr val="95B3D7"/>
          </a:solidFill>
          <a:ln w="9525" algn="ctr">
            <a:solidFill>
              <a:schemeClr val="tx2"/>
            </a:solidFill>
            <a:miter lim="800000"/>
            <a:headEnd/>
            <a:tailEnd/>
          </a:ln>
        </p:spPr>
        <p:txBody>
          <a:bodyPr rot="10800000" anchor="ctr"/>
          <a:lstStyle/>
          <a:p>
            <a:pPr algn="ctr" fontAlgn="auto">
              <a:spcBef>
                <a:spcPts val="0"/>
              </a:spcBef>
              <a:spcAft>
                <a:spcPts val="0"/>
              </a:spcAft>
              <a:defRPr/>
            </a:pPr>
            <a:endParaRPr lang="it-IT">
              <a:latin typeface="+mn-lt"/>
            </a:endParaRPr>
          </a:p>
        </p:txBody>
      </p:sp>
      <p:cxnSp>
        <p:nvCxnSpPr>
          <p:cNvPr id="18" name="Connettore 2 17"/>
          <p:cNvCxnSpPr>
            <a:stCxn id="6" idx="3"/>
          </p:cNvCxnSpPr>
          <p:nvPr/>
        </p:nvCxnSpPr>
        <p:spPr>
          <a:xfrm flipV="1">
            <a:off x="2536825" y="1124744"/>
            <a:ext cx="1315095" cy="5278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761" name="Text Box 11"/>
          <p:cNvSpPr txBox="1">
            <a:spLocks noChangeArrowheads="1"/>
          </p:cNvSpPr>
          <p:nvPr/>
        </p:nvSpPr>
        <p:spPr bwMode="auto">
          <a:xfrm>
            <a:off x="323850" y="3141663"/>
            <a:ext cx="8280400" cy="1190625"/>
          </a:xfrm>
          <a:prstGeom prst="rect">
            <a:avLst/>
          </a:prstGeom>
          <a:noFill/>
          <a:ln w="9525">
            <a:noFill/>
            <a:miter lim="800000"/>
            <a:headEnd/>
            <a:tailEnd/>
          </a:ln>
        </p:spPr>
        <p:txBody>
          <a:bodyPr>
            <a:spAutoFit/>
          </a:bodyPr>
          <a:lstStyle/>
          <a:p>
            <a:pPr>
              <a:spcBef>
                <a:spcPct val="50000"/>
              </a:spcBef>
            </a:pPr>
            <a:r>
              <a:rPr lang="it-IT" altLang="it-IT" dirty="0">
                <a:latin typeface="Calibri" pitchFamily="34" charset="0"/>
              </a:rPr>
              <a:t>L’obiettivo è simile a quello degli scontrini telematici: far sì che gli importi incassati a fronte delle ricevute emesse vengano tutti dichiarati dai professionisti. Gli effetti ai fini dell’IVA sono limitati in quanto solo il 2-3% dei consumi riguarda i servizi professionali, ma sono molto maggiori ai fini IRPEF perché verrebbero coinvolti anche i medici.</a:t>
            </a:r>
            <a:endParaRPr lang="it-IT" dirty="0">
              <a:latin typeface="Calibri" pitchFamily="34" charset="0"/>
            </a:endParaRPr>
          </a:p>
        </p:txBody>
      </p:sp>
      <p:sp>
        <p:nvSpPr>
          <p:cNvPr id="4" name="Segnaposto numero diapositiva 3"/>
          <p:cNvSpPr>
            <a:spLocks noGrp="1"/>
          </p:cNvSpPr>
          <p:nvPr>
            <p:ph type="sldNum" sz="quarter" idx="12"/>
          </p:nvPr>
        </p:nvSpPr>
        <p:spPr>
          <a:xfrm>
            <a:off x="6542856" y="6356350"/>
            <a:ext cx="2133600" cy="365125"/>
          </a:xfrm>
        </p:spPr>
        <p:txBody>
          <a:bodyPr/>
          <a:lstStyle/>
          <a:p>
            <a:pPr>
              <a:defRPr/>
            </a:pPr>
            <a:fld id="{2B6D2081-172C-4D9E-8F25-267DAEDBB396}" type="slidenum">
              <a:rPr lang="it-IT"/>
              <a:pPr>
                <a:defRPr/>
              </a:pPr>
              <a:t>33</a:t>
            </a:fld>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asellaDiTesto 49"/>
          <p:cNvSpPr txBox="1"/>
          <p:nvPr/>
        </p:nvSpPr>
        <p:spPr>
          <a:xfrm>
            <a:off x="3635375" y="981075"/>
            <a:ext cx="5040313"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fatturazione/dichiarazione di cessioni intermedie di beni non </a:t>
            </a:r>
            <a:r>
              <a:rPr lang="it-IT" sz="1600" dirty="0" smtClean="0">
                <a:latin typeface="+mn-lt"/>
                <a:cs typeface="MV Boli" panose="02000500030200090000" pitchFamily="2" charset="0"/>
              </a:rPr>
              <a:t>detraibili</a:t>
            </a:r>
          </a:p>
          <a:p>
            <a:pPr marL="176213" indent="-176213" fontAlgn="auto">
              <a:spcBef>
                <a:spcPts val="0"/>
              </a:spcBef>
              <a:spcAft>
                <a:spcPts val="0"/>
              </a:spcAft>
              <a:buFont typeface="Wingdings" pitchFamily="2" charset="2"/>
              <a:buChar char="q"/>
              <a:defRPr/>
            </a:pPr>
            <a:r>
              <a:rPr lang="it-IT" sz="1600" dirty="0">
                <a:latin typeface="+mn-lt"/>
                <a:cs typeface="MV Boli" panose="02000500030200090000" pitchFamily="2" charset="0"/>
              </a:rPr>
              <a:t> </a:t>
            </a:r>
            <a:r>
              <a:rPr lang="it-IT" sz="1600" dirty="0" smtClean="0">
                <a:latin typeface="+mn-lt"/>
                <a:cs typeface="MV Boli" panose="02000500030200090000" pitchFamily="2" charset="0"/>
              </a:rPr>
              <a:t>Falsa fatturazione</a:t>
            </a:r>
            <a:endParaRPr lang="it-IT" sz="1600" dirty="0">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Uso strumentale delle  aliquote</a:t>
            </a:r>
          </a:p>
        </p:txBody>
      </p:sp>
      <p:sp>
        <p:nvSpPr>
          <p:cNvPr id="76802" name="Titolo 1"/>
          <p:cNvSpPr>
            <a:spLocks noGrp="1"/>
          </p:cNvSpPr>
          <p:nvPr>
            <p:ph type="title"/>
          </p:nvPr>
        </p:nvSpPr>
        <p:spPr>
          <a:xfrm>
            <a:off x="457200" y="44450"/>
            <a:ext cx="4043363" cy="863600"/>
          </a:xfrm>
        </p:spPr>
        <p:txBody>
          <a:bodyPr/>
          <a:lstStyle/>
          <a:p>
            <a:pPr algn="l" eaLnBrk="1" hangingPunct="1"/>
            <a:r>
              <a:rPr lang="it-IT" sz="2800" smtClean="0"/>
              <a:t>… le misure di contrasto …</a:t>
            </a:r>
          </a:p>
        </p:txBody>
      </p:sp>
      <p:sp>
        <p:nvSpPr>
          <p:cNvPr id="6" name="CasellaDiTesto 5"/>
          <p:cNvSpPr txBox="1"/>
          <p:nvPr/>
        </p:nvSpPr>
        <p:spPr>
          <a:xfrm>
            <a:off x="414338" y="981075"/>
            <a:ext cx="2357437" cy="12001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6.  Applicazione del “reverse charge” alle operazioni intermedie</a:t>
            </a:r>
          </a:p>
        </p:txBody>
      </p:sp>
      <p:cxnSp>
        <p:nvCxnSpPr>
          <p:cNvPr id="48" name="Connettore 1 47"/>
          <p:cNvCxnSpPr/>
          <p:nvPr/>
        </p:nvCxnSpPr>
        <p:spPr>
          <a:xfrm>
            <a:off x="468313" y="908050"/>
            <a:ext cx="82073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ttore 2 9"/>
          <p:cNvCxnSpPr>
            <a:stCxn id="6" idx="3"/>
          </p:cNvCxnSpPr>
          <p:nvPr/>
        </p:nvCxnSpPr>
        <p:spPr>
          <a:xfrm flipV="1">
            <a:off x="2771775" y="1412875"/>
            <a:ext cx="936625" cy="1682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 name="CasellaDiTesto 175"/>
          <p:cNvSpPr txBox="1">
            <a:spLocks noChangeArrowheads="1"/>
          </p:cNvSpPr>
          <p:nvPr/>
        </p:nvSpPr>
        <p:spPr bwMode="auto">
          <a:xfrm>
            <a:off x="466725" y="4037260"/>
            <a:ext cx="3529013" cy="831850"/>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altLang="it-IT" sz="1600" i="1" dirty="0" smtClean="0"/>
              <a:t>Scompare la perdita di IVA determinata dall’omessa dichiarazione delle cessioni intermedie fatturate.</a:t>
            </a:r>
            <a:endParaRPr lang="it-IT" altLang="it-IT" sz="1600" i="1" dirty="0" smtClean="0">
              <a:latin typeface="+mn-lt"/>
            </a:endParaRPr>
          </a:p>
        </p:txBody>
      </p:sp>
      <p:sp>
        <p:nvSpPr>
          <p:cNvPr id="76807" name="CasellaDiTesto 175"/>
          <p:cNvSpPr txBox="1">
            <a:spLocks noChangeArrowheads="1"/>
          </p:cNvSpPr>
          <p:nvPr/>
        </p:nvSpPr>
        <p:spPr bwMode="auto">
          <a:xfrm>
            <a:off x="395288" y="3219450"/>
            <a:ext cx="8280400" cy="641350"/>
          </a:xfrm>
          <a:prstGeom prst="rect">
            <a:avLst/>
          </a:prstGeom>
          <a:noFill/>
          <a:ln w="9525">
            <a:noFill/>
            <a:miter lim="800000"/>
            <a:headEnd/>
            <a:tailEnd/>
          </a:ln>
        </p:spPr>
        <p:txBody>
          <a:bodyPr>
            <a:spAutoFit/>
          </a:bodyPr>
          <a:lstStyle/>
          <a:p>
            <a:pPr marL="0" lvl="1" indent="-273050" algn="just">
              <a:spcBef>
                <a:spcPts val="600"/>
              </a:spcBef>
              <a:buFont typeface="Arial" charset="0"/>
              <a:buNone/>
              <a:tabLst>
                <a:tab pos="534988" algn="l"/>
              </a:tabLst>
            </a:pPr>
            <a:r>
              <a:rPr lang="it-IT" altLang="it-IT" dirty="0">
                <a:latin typeface="Calibri" pitchFamily="34" charset="0"/>
              </a:rPr>
              <a:t>In questo caso l’operazione imponibile è l’acquisto, anziché la cessione: l’acquirente emette la fattura e si addebita l’IVA dovuta allo Stato. </a:t>
            </a:r>
          </a:p>
        </p:txBody>
      </p:sp>
      <p:sp>
        <p:nvSpPr>
          <p:cNvPr id="200" name="CasellaDiTesto 199"/>
          <p:cNvSpPr txBox="1"/>
          <p:nvPr/>
        </p:nvSpPr>
        <p:spPr>
          <a:xfrm>
            <a:off x="1331913" y="2422525"/>
            <a:ext cx="216058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Gettito recuperabile: 17,4 mld</a:t>
            </a:r>
          </a:p>
        </p:txBody>
      </p:sp>
      <p:sp>
        <p:nvSpPr>
          <p:cNvPr id="201" name="Freccia curva 200"/>
          <p:cNvSpPr/>
          <p:nvPr/>
        </p:nvSpPr>
        <p:spPr>
          <a:xfrm flipV="1">
            <a:off x="539750" y="2205038"/>
            <a:ext cx="719138" cy="576262"/>
          </a:xfrm>
          <a:prstGeom prst="bentArrow">
            <a:avLst>
              <a:gd name="adj1" fmla="val 8211"/>
              <a:gd name="adj2" fmla="val 11110"/>
              <a:gd name="adj3" fmla="val 37790"/>
              <a:gd name="adj4" fmla="val 46192"/>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111" name="Connettore 2 110"/>
          <p:cNvCxnSpPr>
            <a:stCxn id="6" idx="3"/>
          </p:cNvCxnSpPr>
          <p:nvPr/>
        </p:nvCxnSpPr>
        <p:spPr>
          <a:xfrm>
            <a:off x="2771775" y="1581150"/>
            <a:ext cx="936625" cy="47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a:stCxn id="6" idx="3"/>
          </p:cNvCxnSpPr>
          <p:nvPr/>
        </p:nvCxnSpPr>
        <p:spPr>
          <a:xfrm flipV="1">
            <a:off x="2771775" y="1125538"/>
            <a:ext cx="944563" cy="455612"/>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Connettore 2 50"/>
          <p:cNvCxnSpPr>
            <a:stCxn id="6" idx="3"/>
          </p:cNvCxnSpPr>
          <p:nvPr/>
        </p:nvCxnSpPr>
        <p:spPr>
          <a:xfrm>
            <a:off x="2771775" y="1581150"/>
            <a:ext cx="936625" cy="5517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a:xfrm>
            <a:off x="6553200" y="6304235"/>
            <a:ext cx="2133600" cy="365125"/>
          </a:xfrm>
        </p:spPr>
        <p:txBody>
          <a:bodyPr/>
          <a:lstStyle/>
          <a:p>
            <a:pPr>
              <a:defRPr/>
            </a:pPr>
            <a:fld id="{024A4910-CBCD-4BDD-A69A-7B24545BD05C}" type="slidenum">
              <a:rPr lang="it-IT"/>
              <a:pPr>
                <a:defRPr/>
              </a:pPr>
              <a:t>34</a:t>
            </a:fld>
            <a:endParaRPr lang="it-IT" dirty="0"/>
          </a:p>
        </p:txBody>
      </p:sp>
      <p:sp>
        <p:nvSpPr>
          <p:cNvPr id="166" name="CasellaDiTesto 175"/>
          <p:cNvSpPr txBox="1">
            <a:spLocks noChangeArrowheads="1"/>
          </p:cNvSpPr>
          <p:nvPr/>
        </p:nvSpPr>
        <p:spPr bwMode="auto">
          <a:xfrm>
            <a:off x="6372225" y="3861048"/>
            <a:ext cx="2303463" cy="1076325"/>
          </a:xfrm>
          <a:prstGeom prst="rect">
            <a:avLst/>
          </a:prstGeom>
          <a:noFill/>
          <a:ln>
            <a:solidFill>
              <a:schemeClr val="accent1">
                <a:shade val="50000"/>
              </a:schemeClr>
            </a:solid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altLang="it-IT" sz="1600" i="1" dirty="0" smtClean="0">
                <a:latin typeface="+mn-lt"/>
              </a:rPr>
              <a:t>Non ha più alcun effetto, ai fini dell’IVA, la falsa fatturazione di operazioni inesistenti.</a:t>
            </a:r>
          </a:p>
        </p:txBody>
      </p:sp>
      <p:sp>
        <p:nvSpPr>
          <p:cNvPr id="64" name="Segnaposto numero diapositiva 2"/>
          <p:cNvSpPr txBox="1">
            <a:spLocks/>
          </p:cNvSpPr>
          <p:nvPr/>
        </p:nvSpPr>
        <p:spPr>
          <a:xfrm>
            <a:off x="5430838" y="6010523"/>
            <a:ext cx="2133600" cy="365125"/>
          </a:xfrm>
          <a:prstGeom prst="rect">
            <a:avLst/>
          </a:prstGeom>
        </p:spPr>
        <p:txBody>
          <a:bodyPr anchor="ctr"/>
          <a:lstStyle/>
          <a:p>
            <a:pPr algn="r" fontAlgn="auto">
              <a:spcBef>
                <a:spcPts val="0"/>
              </a:spcBef>
              <a:spcAft>
                <a:spcPts val="0"/>
              </a:spcAft>
              <a:defRPr/>
            </a:pPr>
            <a:fld id="{FC1810E3-C99A-457E-80F7-A4FD3706FFCA}" type="slidenum">
              <a:rPr lang="it-IT" sz="1200">
                <a:solidFill>
                  <a:schemeClr val="tx1">
                    <a:tint val="75000"/>
                  </a:schemeClr>
                </a:solidFill>
                <a:latin typeface="+mn-lt"/>
              </a:rPr>
              <a:pPr algn="r" fontAlgn="auto">
                <a:spcBef>
                  <a:spcPts val="0"/>
                </a:spcBef>
                <a:spcAft>
                  <a:spcPts val="0"/>
                </a:spcAft>
                <a:defRPr/>
              </a:pPr>
              <a:t>34</a:t>
            </a:fld>
            <a:endParaRPr lang="it-IT" sz="1200">
              <a:solidFill>
                <a:schemeClr val="tx1">
                  <a:tint val="75000"/>
                </a:schemeClr>
              </a:solidFill>
              <a:latin typeface="+mn-lt"/>
            </a:endParaRPr>
          </a:p>
        </p:txBody>
      </p:sp>
      <p:pic>
        <p:nvPicPr>
          <p:cNvPr id="76816" name="Immagine 11" descr="k10378654.jpg"/>
          <p:cNvPicPr>
            <a:picLocks noChangeAspect="1"/>
          </p:cNvPicPr>
          <p:nvPr/>
        </p:nvPicPr>
        <p:blipFill>
          <a:blip r:embed="rId3" cstate="print"/>
          <a:srcRect/>
          <a:stretch>
            <a:fillRect/>
          </a:stretch>
        </p:blipFill>
        <p:spPr bwMode="auto">
          <a:xfrm>
            <a:off x="6443663" y="5735885"/>
            <a:ext cx="1008062" cy="862013"/>
          </a:xfrm>
          <a:prstGeom prst="rect">
            <a:avLst/>
          </a:prstGeom>
          <a:noFill/>
          <a:ln w="9525">
            <a:noFill/>
            <a:miter lim="800000"/>
            <a:headEnd/>
            <a:tailEnd/>
          </a:ln>
        </p:spPr>
      </p:pic>
      <p:cxnSp>
        <p:nvCxnSpPr>
          <p:cNvPr id="66" name="Connettore 1 65"/>
          <p:cNvCxnSpPr/>
          <p:nvPr/>
        </p:nvCxnSpPr>
        <p:spPr>
          <a:xfrm>
            <a:off x="950913" y="6296273"/>
            <a:ext cx="6767512"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a:off x="914400" y="5756523"/>
            <a:ext cx="6767513" cy="2540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ttangolo arrotondato 67"/>
          <p:cNvSpPr/>
          <p:nvPr/>
        </p:nvSpPr>
        <p:spPr>
          <a:xfrm>
            <a:off x="2771800" y="5672014"/>
            <a:ext cx="1136873" cy="720080"/>
          </a:xfrm>
          <a:prstGeom prst="roundRect">
            <a:avLst>
              <a:gd name="adj" fmla="val 8888"/>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Intermedio</a:t>
            </a:r>
          </a:p>
        </p:txBody>
      </p:sp>
      <p:sp>
        <p:nvSpPr>
          <p:cNvPr id="69" name="Rettangolo arrotondato 68"/>
          <p:cNvSpPr/>
          <p:nvPr/>
        </p:nvSpPr>
        <p:spPr>
          <a:xfrm>
            <a:off x="4817306" y="5672014"/>
            <a:ext cx="1368152" cy="720080"/>
          </a:xfrm>
          <a:prstGeom prst="roundRect">
            <a:avLst>
              <a:gd name="adj" fmla="val 10159"/>
            </a:avLst>
          </a:prstGeom>
          <a:solidFill>
            <a:srgbClr val="C8DCA0"/>
          </a:solidFill>
          <a:ln w="12700">
            <a:solidFill>
              <a:srgbClr val="73823C"/>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Operatore al</a:t>
            </a:r>
          </a:p>
          <a:p>
            <a:pP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consumo finale</a:t>
            </a:r>
          </a:p>
        </p:txBody>
      </p:sp>
      <p:sp>
        <p:nvSpPr>
          <p:cNvPr id="70" name="Disco magnetico 69"/>
          <p:cNvSpPr/>
          <p:nvPr/>
        </p:nvSpPr>
        <p:spPr>
          <a:xfrm>
            <a:off x="2193925" y="6161335"/>
            <a:ext cx="360363" cy="288925"/>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72" name="Rettangolo 71"/>
          <p:cNvSpPr/>
          <p:nvPr/>
        </p:nvSpPr>
        <p:spPr>
          <a:xfrm>
            <a:off x="395288" y="5015160"/>
            <a:ext cx="5789612" cy="360363"/>
          </a:xfrm>
          <a:prstGeom prst="rect">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73" name="Connettore 2 72"/>
          <p:cNvCxnSpPr/>
          <p:nvPr/>
        </p:nvCxnSpPr>
        <p:spPr>
          <a:xfrm>
            <a:off x="2552700" y="6305798"/>
            <a:ext cx="217488"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flipV="1">
            <a:off x="4529138" y="6305798"/>
            <a:ext cx="252412" cy="1587"/>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5" name="Connettore 2 74"/>
          <p:cNvCxnSpPr/>
          <p:nvPr/>
        </p:nvCxnSpPr>
        <p:spPr>
          <a:xfrm>
            <a:off x="6184900" y="6313735"/>
            <a:ext cx="360363" cy="0"/>
          </a:xfrm>
          <a:prstGeom prst="straightConnector1">
            <a:avLst/>
          </a:prstGeom>
          <a:ln w="15875" cap="flat">
            <a:solidFill>
              <a:schemeClr val="accent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6" name="Connettore 2 75"/>
          <p:cNvCxnSpPr/>
          <p:nvPr/>
        </p:nvCxnSpPr>
        <p:spPr>
          <a:xfrm flipH="1">
            <a:off x="1979613" y="5762873"/>
            <a:ext cx="790575"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a:off x="3881438" y="5772398"/>
            <a:ext cx="90011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flipH="1" flipV="1">
            <a:off x="6176963" y="5780335"/>
            <a:ext cx="360362" cy="0"/>
          </a:xfrm>
          <a:prstGeom prst="straightConnector1">
            <a:avLst/>
          </a:prstGeom>
          <a:ln w="15875" cap="flat">
            <a:solidFill>
              <a:schemeClr val="tx1"/>
            </a:solidFill>
            <a:round/>
            <a:tailEnd type="stealth"/>
          </a:ln>
        </p:spPr>
        <p:style>
          <a:lnRef idx="1">
            <a:schemeClr val="accent1"/>
          </a:lnRef>
          <a:fillRef idx="0">
            <a:schemeClr val="accent1"/>
          </a:fillRef>
          <a:effectRef idx="0">
            <a:schemeClr val="accent1"/>
          </a:effectRef>
          <a:fontRef idx="minor">
            <a:schemeClr val="tx1"/>
          </a:fontRef>
        </p:style>
      </p:cxnSp>
      <p:sp>
        <p:nvSpPr>
          <p:cNvPr id="79" name="Rettangolo arrotondato 78"/>
          <p:cNvSpPr/>
          <p:nvPr/>
        </p:nvSpPr>
        <p:spPr>
          <a:xfrm>
            <a:off x="1065389" y="5747917"/>
            <a:ext cx="915068" cy="580603"/>
          </a:xfrm>
          <a:prstGeom prst="roundRect">
            <a:avLst/>
          </a:prstGeom>
          <a:solidFill>
            <a:srgbClr val="C8DCA0"/>
          </a:solidFill>
          <a:ln w="12700">
            <a:solidFill>
              <a:srgbClr val="73823C"/>
            </a:solidFill>
            <a:prstDash val="sys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it-IT" sz="1200" dirty="0">
                <a:ln w="3175">
                  <a:solidFill>
                    <a:schemeClr val="tx2">
                      <a:satMod val="155000"/>
                    </a:schemeClr>
                  </a:solidFill>
                  <a:prstDash val="solid"/>
                </a:ln>
                <a:solidFill>
                  <a:srgbClr val="000000"/>
                </a:solidFill>
                <a:cs typeface="MV Boli" pitchFamily="2" charset="0"/>
              </a:rPr>
              <a:t>Produttore</a:t>
            </a:r>
          </a:p>
        </p:txBody>
      </p:sp>
      <p:cxnSp>
        <p:nvCxnSpPr>
          <p:cNvPr id="80" name="Connettore 1 79"/>
          <p:cNvCxnSpPr>
            <a:endCxn id="70" idx="2"/>
          </p:cNvCxnSpPr>
          <p:nvPr/>
        </p:nvCxnSpPr>
        <p:spPr>
          <a:xfrm>
            <a:off x="1978025" y="6305798"/>
            <a:ext cx="2159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6831" name="Rettangolo 89"/>
          <p:cNvSpPr>
            <a:spLocks noChangeArrowheads="1"/>
          </p:cNvSpPr>
          <p:nvPr/>
        </p:nvSpPr>
        <p:spPr bwMode="auto">
          <a:xfrm>
            <a:off x="4716463" y="5024685"/>
            <a:ext cx="1368425" cy="338138"/>
          </a:xfrm>
          <a:prstGeom prst="rect">
            <a:avLst/>
          </a:prstGeom>
          <a:noFill/>
          <a:ln w="9525">
            <a:noFill/>
            <a:miter lim="800000"/>
            <a:headEnd/>
            <a:tailEnd/>
          </a:ln>
        </p:spPr>
        <p:txBody>
          <a:bodyPr>
            <a:spAutoFit/>
          </a:bodyPr>
          <a:lstStyle/>
          <a:p>
            <a:pPr algn="ctr"/>
            <a:r>
              <a:rPr lang="it-IT" altLang="it-IT" sz="1600">
                <a:latin typeface="Calibri" pitchFamily="34" charset="0"/>
              </a:rPr>
              <a:t>(30 + 20 – 20)</a:t>
            </a:r>
          </a:p>
        </p:txBody>
      </p:sp>
      <p:cxnSp>
        <p:nvCxnSpPr>
          <p:cNvPr id="85" name="Connettore 2 84"/>
          <p:cNvCxnSpPr/>
          <p:nvPr/>
        </p:nvCxnSpPr>
        <p:spPr>
          <a:xfrm flipH="1" flipV="1">
            <a:off x="3348038" y="5362823"/>
            <a:ext cx="0" cy="30956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6833" name="Rettangolo 87"/>
          <p:cNvSpPr>
            <a:spLocks noChangeArrowheads="1"/>
          </p:cNvSpPr>
          <p:nvPr/>
        </p:nvSpPr>
        <p:spPr bwMode="auto">
          <a:xfrm>
            <a:off x="2051050" y="5024685"/>
            <a:ext cx="2873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76834" name="Rettangolo 87"/>
          <p:cNvSpPr>
            <a:spLocks noChangeArrowheads="1"/>
          </p:cNvSpPr>
          <p:nvPr/>
        </p:nvSpPr>
        <p:spPr bwMode="auto">
          <a:xfrm>
            <a:off x="3997325" y="5024685"/>
            <a:ext cx="287338"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a:t>
            </a:r>
          </a:p>
        </p:txBody>
      </p:sp>
      <p:sp>
        <p:nvSpPr>
          <p:cNvPr id="112" name="Disco magnetico 111"/>
          <p:cNvSpPr/>
          <p:nvPr/>
        </p:nvSpPr>
        <p:spPr>
          <a:xfrm>
            <a:off x="6796088" y="6031160"/>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16" name="Disco magnetico 115"/>
          <p:cNvSpPr/>
          <p:nvPr/>
        </p:nvSpPr>
        <p:spPr>
          <a:xfrm>
            <a:off x="6965950" y="5859710"/>
            <a:ext cx="360363" cy="217488"/>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17" name="Disco magnetico 116"/>
          <p:cNvSpPr/>
          <p:nvPr/>
        </p:nvSpPr>
        <p:spPr>
          <a:xfrm>
            <a:off x="7164388" y="6045448"/>
            <a:ext cx="360362" cy="215900"/>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18" name="Connettore 1 117"/>
          <p:cNvCxnSpPr/>
          <p:nvPr/>
        </p:nvCxnSpPr>
        <p:spPr>
          <a:xfrm>
            <a:off x="3902075" y="6305798"/>
            <a:ext cx="288925" cy="1587"/>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6839" name="Rettangolo 86"/>
          <p:cNvSpPr>
            <a:spLocks noChangeArrowheads="1"/>
          </p:cNvSpPr>
          <p:nvPr/>
        </p:nvSpPr>
        <p:spPr bwMode="auto">
          <a:xfrm>
            <a:off x="1725613" y="5448548"/>
            <a:ext cx="1117600" cy="276225"/>
          </a:xfrm>
          <a:prstGeom prst="rect">
            <a:avLst/>
          </a:prstGeom>
          <a:noFill/>
          <a:ln w="9525">
            <a:noFill/>
            <a:miter lim="800000"/>
            <a:headEnd/>
            <a:tailEnd/>
          </a:ln>
        </p:spPr>
        <p:txBody>
          <a:bodyPr>
            <a:spAutoFit/>
          </a:bodyPr>
          <a:lstStyle/>
          <a:p>
            <a:pPr algn="ctr"/>
            <a:r>
              <a:rPr lang="it-IT" altLang="it-IT" sz="1200" b="1">
                <a:latin typeface="Calibri" pitchFamily="34" charset="0"/>
              </a:rPr>
              <a:t>0 (IVA)</a:t>
            </a:r>
          </a:p>
        </p:txBody>
      </p:sp>
      <p:sp>
        <p:nvSpPr>
          <p:cNvPr id="76840" name="Rettangolo 120"/>
          <p:cNvSpPr>
            <a:spLocks noChangeArrowheads="1"/>
          </p:cNvSpPr>
          <p:nvPr/>
        </p:nvSpPr>
        <p:spPr bwMode="auto">
          <a:xfrm>
            <a:off x="3881438" y="5448548"/>
            <a:ext cx="1117600" cy="276225"/>
          </a:xfrm>
          <a:prstGeom prst="rect">
            <a:avLst/>
          </a:prstGeom>
          <a:noFill/>
          <a:ln w="9525">
            <a:noFill/>
            <a:miter lim="800000"/>
            <a:headEnd/>
            <a:tailEnd/>
          </a:ln>
        </p:spPr>
        <p:txBody>
          <a:bodyPr>
            <a:spAutoFit/>
          </a:bodyPr>
          <a:lstStyle/>
          <a:p>
            <a:pPr algn="ctr"/>
            <a:r>
              <a:rPr lang="it-IT" altLang="it-IT" sz="1200" b="1">
                <a:latin typeface="Calibri" pitchFamily="34" charset="0"/>
              </a:rPr>
              <a:t>0 (IVA)</a:t>
            </a:r>
          </a:p>
        </p:txBody>
      </p:sp>
      <p:sp>
        <p:nvSpPr>
          <p:cNvPr id="76841" name="Rettangolo 121"/>
          <p:cNvSpPr>
            <a:spLocks noChangeArrowheads="1"/>
          </p:cNvSpPr>
          <p:nvPr/>
        </p:nvSpPr>
        <p:spPr bwMode="auto">
          <a:xfrm>
            <a:off x="5969000" y="5478710"/>
            <a:ext cx="898525" cy="461963"/>
          </a:xfrm>
          <a:prstGeom prst="rect">
            <a:avLst/>
          </a:prstGeom>
          <a:noFill/>
          <a:ln w="9525">
            <a:noFill/>
            <a:miter lim="800000"/>
            <a:headEnd/>
            <a:tailEnd/>
          </a:ln>
        </p:spPr>
        <p:txBody>
          <a:bodyPr>
            <a:spAutoFit/>
          </a:bodyPr>
          <a:lstStyle/>
          <a:p>
            <a:pPr algn="ctr"/>
            <a:r>
              <a:rPr lang="it-IT" altLang="it-IT" sz="1200" b="1">
                <a:latin typeface="Calibri" pitchFamily="34" charset="0"/>
              </a:rPr>
              <a:t>30 (IVA)</a:t>
            </a:r>
            <a:endParaRPr lang="it-IT" altLang="it-IT" sz="1200" b="1">
              <a:solidFill>
                <a:schemeClr val="tx2"/>
              </a:solidFill>
              <a:latin typeface="Calibri" pitchFamily="34" charset="0"/>
            </a:endParaRPr>
          </a:p>
          <a:p>
            <a:pPr algn="ctr"/>
            <a:r>
              <a:rPr lang="it-IT" altLang="it-IT" sz="1200" b="1">
                <a:latin typeface="Calibri" pitchFamily="34" charset="0"/>
              </a:rPr>
              <a:t> </a:t>
            </a:r>
          </a:p>
        </p:txBody>
      </p:sp>
      <p:sp>
        <p:nvSpPr>
          <p:cNvPr id="76842" name="Rettangolo 87"/>
          <p:cNvSpPr>
            <a:spLocks noChangeArrowheads="1"/>
          </p:cNvSpPr>
          <p:nvPr/>
        </p:nvSpPr>
        <p:spPr bwMode="auto">
          <a:xfrm>
            <a:off x="342900" y="5024685"/>
            <a:ext cx="679450"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erario</a:t>
            </a:r>
          </a:p>
        </p:txBody>
      </p:sp>
      <p:sp>
        <p:nvSpPr>
          <p:cNvPr id="76843" name="Rettangolo 123"/>
          <p:cNvSpPr>
            <a:spLocks noChangeArrowheads="1"/>
          </p:cNvSpPr>
          <p:nvPr/>
        </p:nvSpPr>
        <p:spPr bwMode="auto">
          <a:xfrm>
            <a:off x="452438" y="5599360"/>
            <a:ext cx="461962" cy="338138"/>
          </a:xfrm>
          <a:prstGeom prst="rect">
            <a:avLst/>
          </a:prstGeom>
          <a:noFill/>
          <a:ln w="9525">
            <a:noFill/>
            <a:miter lim="800000"/>
            <a:headEnd/>
            <a:tailEnd/>
          </a:ln>
        </p:spPr>
        <p:txBody>
          <a:bodyPr wrap="none">
            <a:spAutoFit/>
          </a:bodyPr>
          <a:lstStyle/>
          <a:p>
            <a:pPr algn="ctr"/>
            <a:r>
              <a:rPr lang="it-IT" altLang="it-IT" sz="1600">
                <a:latin typeface="Calibri" pitchFamily="34" charset="0"/>
              </a:rPr>
              <a:t>IVA</a:t>
            </a:r>
          </a:p>
        </p:txBody>
      </p:sp>
      <p:sp>
        <p:nvSpPr>
          <p:cNvPr id="76844" name="Rettangolo 87"/>
          <p:cNvSpPr>
            <a:spLocks noChangeArrowheads="1"/>
          </p:cNvSpPr>
          <p:nvPr/>
        </p:nvSpPr>
        <p:spPr bwMode="auto">
          <a:xfrm>
            <a:off x="323850" y="6102598"/>
            <a:ext cx="708025" cy="338137"/>
          </a:xfrm>
          <a:prstGeom prst="rect">
            <a:avLst/>
          </a:prstGeom>
          <a:noFill/>
          <a:ln w="9525">
            <a:noFill/>
            <a:miter lim="800000"/>
            <a:headEnd/>
            <a:tailEnd/>
          </a:ln>
        </p:spPr>
        <p:txBody>
          <a:bodyPr wrap="none">
            <a:spAutoFit/>
          </a:bodyPr>
          <a:lstStyle/>
          <a:p>
            <a:pPr algn="ctr"/>
            <a:r>
              <a:rPr lang="it-IT" altLang="it-IT" sz="1600">
                <a:latin typeface="Calibri" pitchFamily="34" charset="0"/>
              </a:rPr>
              <a:t>merce</a:t>
            </a:r>
          </a:p>
        </p:txBody>
      </p:sp>
      <p:sp>
        <p:nvSpPr>
          <p:cNvPr id="126" name="Disco magnetico 125"/>
          <p:cNvSpPr/>
          <p:nvPr/>
        </p:nvSpPr>
        <p:spPr>
          <a:xfrm>
            <a:off x="4168775" y="6089898"/>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sp>
        <p:nvSpPr>
          <p:cNvPr id="127" name="Disco magnetico 126"/>
          <p:cNvSpPr/>
          <p:nvPr/>
        </p:nvSpPr>
        <p:spPr>
          <a:xfrm>
            <a:off x="4168775" y="5880348"/>
            <a:ext cx="360363" cy="287337"/>
          </a:xfrm>
          <a:prstGeom prst="flowChartMagneticDisk">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t-IT" sz="800" b="1" dirty="0">
                <a:solidFill>
                  <a:schemeClr val="tx2"/>
                </a:solidFill>
              </a:rPr>
              <a:t>100</a:t>
            </a:r>
          </a:p>
        </p:txBody>
      </p:sp>
      <p:cxnSp>
        <p:nvCxnSpPr>
          <p:cNvPr id="129" name="Connettore 2 128"/>
          <p:cNvCxnSpPr/>
          <p:nvPr/>
        </p:nvCxnSpPr>
        <p:spPr>
          <a:xfrm flipH="1" flipV="1">
            <a:off x="5435600" y="5367585"/>
            <a:ext cx="0" cy="3095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1" name="Connettore 2 130"/>
          <p:cNvCxnSpPr>
            <a:stCxn id="166" idx="1"/>
            <a:endCxn id="135" idx="6"/>
          </p:cNvCxnSpPr>
          <p:nvPr/>
        </p:nvCxnSpPr>
        <p:spPr>
          <a:xfrm flipH="1">
            <a:off x="4111625" y="4399210"/>
            <a:ext cx="2260600" cy="8080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849" name="Disco magnetico 114"/>
          <p:cNvSpPr>
            <a:spLocks noChangeArrowheads="1"/>
          </p:cNvSpPr>
          <p:nvPr/>
        </p:nvSpPr>
        <p:spPr bwMode="auto">
          <a:xfrm>
            <a:off x="2193925" y="5877173"/>
            <a:ext cx="360363" cy="288925"/>
          </a:xfrm>
          <a:prstGeom prst="flowChartMagneticDisk">
            <a:avLst/>
          </a:prstGeom>
          <a:solidFill>
            <a:schemeClr val="bg1"/>
          </a:solidFill>
          <a:ln w="19050" algn="ctr">
            <a:solidFill>
              <a:srgbClr val="FF0000"/>
            </a:solidFill>
            <a:round/>
            <a:headEnd/>
            <a:tailEnd/>
          </a:ln>
        </p:spPr>
        <p:txBody>
          <a:bodyPr anchor="ctr"/>
          <a:lstStyle/>
          <a:p>
            <a:r>
              <a:rPr lang="it-IT" altLang="it-IT" sz="800" b="1">
                <a:solidFill>
                  <a:srgbClr val="FF0000"/>
                </a:solidFill>
                <a:latin typeface="Calibri" pitchFamily="34" charset="0"/>
              </a:rPr>
              <a:t>50</a:t>
            </a:r>
          </a:p>
        </p:txBody>
      </p:sp>
      <p:cxnSp>
        <p:nvCxnSpPr>
          <p:cNvPr id="76850" name="Connettore 2 118"/>
          <p:cNvCxnSpPr>
            <a:cxnSpLocks noChangeShapeType="1"/>
          </p:cNvCxnSpPr>
          <p:nvPr/>
        </p:nvCxnSpPr>
        <p:spPr bwMode="auto">
          <a:xfrm>
            <a:off x="2554288" y="5999410"/>
            <a:ext cx="217487" cy="0"/>
          </a:xfrm>
          <a:prstGeom prst="straightConnector1">
            <a:avLst/>
          </a:prstGeom>
          <a:noFill/>
          <a:ln w="15875" algn="ctr">
            <a:solidFill>
              <a:srgbClr val="FF0000"/>
            </a:solidFill>
            <a:round/>
            <a:headEnd/>
            <a:tailEnd type="stealth" w="med" len="med"/>
          </a:ln>
        </p:spPr>
      </p:cxnSp>
      <p:sp>
        <p:nvSpPr>
          <p:cNvPr id="76851" name="Rettangolo 88"/>
          <p:cNvSpPr>
            <a:spLocks noChangeArrowheads="1"/>
          </p:cNvSpPr>
          <p:nvPr/>
        </p:nvSpPr>
        <p:spPr bwMode="auto">
          <a:xfrm>
            <a:off x="2484438" y="5053260"/>
            <a:ext cx="1614487" cy="339725"/>
          </a:xfrm>
          <a:prstGeom prst="rect">
            <a:avLst/>
          </a:prstGeom>
          <a:noFill/>
          <a:ln w="9525">
            <a:noFill/>
            <a:miter lim="800000"/>
            <a:headEnd/>
            <a:tailEnd/>
          </a:ln>
        </p:spPr>
        <p:txBody>
          <a:bodyPr wrap="none">
            <a:spAutoFit/>
          </a:bodyPr>
          <a:lstStyle/>
          <a:p>
            <a:pPr algn="ctr"/>
            <a:r>
              <a:rPr lang="it-IT" altLang="it-IT" sz="1600">
                <a:latin typeface="Calibri" pitchFamily="34" charset="0"/>
              </a:rPr>
              <a:t>(10 – 10   </a:t>
            </a:r>
            <a:r>
              <a:rPr lang="it-IT" altLang="it-IT" sz="1600">
                <a:solidFill>
                  <a:srgbClr val="FF0000"/>
                </a:solidFill>
                <a:latin typeface="Calibri" pitchFamily="34" charset="0"/>
              </a:rPr>
              <a:t>+ 5 – 5</a:t>
            </a:r>
            <a:r>
              <a:rPr lang="it-IT" altLang="it-IT" sz="1600">
                <a:latin typeface="Calibri" pitchFamily="34" charset="0"/>
              </a:rPr>
              <a:t>)</a:t>
            </a:r>
            <a:endParaRPr lang="it-IT" altLang="it-IT" sz="1600" b="1">
              <a:solidFill>
                <a:srgbClr val="FF0000"/>
              </a:solidFill>
              <a:latin typeface="Calibri" pitchFamily="34" charset="0"/>
            </a:endParaRPr>
          </a:p>
        </p:txBody>
      </p:sp>
      <p:sp>
        <p:nvSpPr>
          <p:cNvPr id="134" name="Ovale 133"/>
          <p:cNvSpPr/>
          <p:nvPr/>
        </p:nvSpPr>
        <p:spPr>
          <a:xfrm>
            <a:off x="2527300" y="4978648"/>
            <a:ext cx="792163"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5" name="Ovale 134"/>
          <p:cNvSpPr/>
          <p:nvPr/>
        </p:nvSpPr>
        <p:spPr>
          <a:xfrm>
            <a:off x="3319463" y="4986585"/>
            <a:ext cx="792162" cy="439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15" name="Connettore 2 114"/>
          <p:cNvCxnSpPr>
            <a:stCxn id="143" idx="2"/>
            <a:endCxn id="134" idx="2"/>
          </p:cNvCxnSpPr>
          <p:nvPr/>
        </p:nvCxnSpPr>
        <p:spPr>
          <a:xfrm>
            <a:off x="2232025" y="4869110"/>
            <a:ext cx="295275" cy="3286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olo 1"/>
          <p:cNvSpPr>
            <a:spLocks noGrp="1"/>
          </p:cNvSpPr>
          <p:nvPr>
            <p:ph type="title"/>
          </p:nvPr>
        </p:nvSpPr>
        <p:spPr>
          <a:xfrm>
            <a:off x="457200" y="44450"/>
            <a:ext cx="4043363" cy="863600"/>
          </a:xfrm>
        </p:spPr>
        <p:txBody>
          <a:bodyPr/>
          <a:lstStyle/>
          <a:p>
            <a:pPr algn="l" eaLnBrk="1" hangingPunct="1"/>
            <a:r>
              <a:rPr lang="it-IT" sz="2800" smtClean="0"/>
              <a:t>… le misure di contrasto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asellaDiTesto 175"/>
          <p:cNvSpPr txBox="1">
            <a:spLocks noChangeArrowheads="1"/>
          </p:cNvSpPr>
          <p:nvPr/>
        </p:nvSpPr>
        <p:spPr bwMode="auto">
          <a:xfrm>
            <a:off x="487363" y="2420938"/>
            <a:ext cx="8116887" cy="3584575"/>
          </a:xfrm>
          <a:prstGeom prst="rect">
            <a:avLst/>
          </a:prstGeom>
          <a:noFill/>
          <a:ln>
            <a:solidFill>
              <a:schemeClr val="accent1">
                <a:shade val="50000"/>
              </a:schemeClr>
            </a:solidFill>
          </a:ln>
          <a:extLst/>
        </p:spPr>
        <p:txBody>
          <a:bodyPr>
            <a:spAutoFit/>
          </a:bodyPr>
          <a:lstStyle/>
          <a:p>
            <a:pPr marL="0" lvl="1" indent="-273050" eaLnBrk="0" hangingPunct="0">
              <a:spcBef>
                <a:spcPts val="600"/>
              </a:spcBef>
              <a:buFont typeface="Arial" charset="0"/>
              <a:buNone/>
              <a:tabLst>
                <a:tab pos="534988" algn="l"/>
              </a:tabLst>
              <a:defRPr/>
            </a:pPr>
            <a:r>
              <a:rPr lang="it-IT" altLang="it-IT" sz="1600" i="1" dirty="0">
                <a:latin typeface="Calibri" pitchFamily="34" charset="0"/>
              </a:rPr>
              <a:t>… ma soprattutto, il regime di </a:t>
            </a:r>
            <a:r>
              <a:rPr lang="it-IT" altLang="it-IT" sz="1600" i="1" u="sng" dirty="0">
                <a:latin typeface="Calibri" pitchFamily="34" charset="0"/>
              </a:rPr>
              <a:t>reverse charge </a:t>
            </a:r>
            <a:r>
              <a:rPr lang="it-IT" altLang="it-IT" sz="1600" i="1" dirty="0">
                <a:latin typeface="Calibri" pitchFamily="34" charset="0"/>
              </a:rPr>
              <a:t>produrrebbe effetti positivi anche sulle cessioni al consumo finale:</a:t>
            </a:r>
          </a:p>
          <a:p>
            <a:pPr marL="0" lvl="1" indent="-273050" algn="just">
              <a:spcBef>
                <a:spcPts val="600"/>
              </a:spcBef>
              <a:buFont typeface="Arial" charset="0"/>
              <a:buChar char="•"/>
              <a:tabLst>
                <a:tab pos="534988" algn="l"/>
              </a:tabLst>
              <a:defRPr/>
            </a:pPr>
            <a:r>
              <a:rPr lang="it-IT" altLang="it-IT" sz="1600" i="1" dirty="0">
                <a:latin typeface="Calibri" pitchFamily="34" charset="0"/>
              </a:rPr>
              <a:t>l’omessa dichiarazione di parte degli acquisti </a:t>
            </a:r>
            <a:r>
              <a:rPr lang="it-IT" altLang="it-IT" sz="1600" i="1" dirty="0" err="1">
                <a:latin typeface="Calibri" pitchFamily="34" charset="0"/>
              </a:rPr>
              <a:t>autofatturati</a:t>
            </a:r>
            <a:r>
              <a:rPr lang="it-IT" altLang="it-IT" sz="1600" i="1" dirty="0">
                <a:latin typeface="Calibri" pitchFamily="34" charset="0"/>
              </a:rPr>
              <a:t>, al fine di esporre un margine di guadagno maggiormente credibile, sarebbe accertabile d’ufficio partendo dagli “Elenchi clienti e fornitori”;</a:t>
            </a:r>
          </a:p>
          <a:p>
            <a:pPr marL="0" lvl="1" indent="-273050" algn="just">
              <a:spcBef>
                <a:spcPts val="600"/>
              </a:spcBef>
              <a:buFont typeface="Arial" charset="0"/>
              <a:buChar char="•"/>
              <a:tabLst>
                <a:tab pos="534988" algn="l"/>
              </a:tabLst>
              <a:defRPr/>
            </a:pPr>
            <a:r>
              <a:rPr lang="it-IT" altLang="it-IT" sz="1600" i="1" dirty="0">
                <a:latin typeface="Calibri" pitchFamily="34" charset="0"/>
              </a:rPr>
              <a:t>la dichiarazione di tutti gli acquisti </a:t>
            </a:r>
            <a:r>
              <a:rPr lang="it-IT" altLang="it-IT" sz="1600" i="1" dirty="0" err="1">
                <a:latin typeface="Calibri" pitchFamily="34" charset="0"/>
              </a:rPr>
              <a:t>autofatturati</a:t>
            </a:r>
            <a:r>
              <a:rPr lang="it-IT" altLang="it-IT" sz="1600" i="1" dirty="0">
                <a:latin typeface="Calibri" pitchFamily="34" charset="0"/>
              </a:rPr>
              <a:t> determinerebbe un abbassamento del margine di guadagno esposto, con un pericoloso aumento del rischio d’accertamento; </a:t>
            </a:r>
          </a:p>
          <a:p>
            <a:pPr marL="0" lvl="1" indent="-273050" algn="just">
              <a:spcBef>
                <a:spcPts val="600"/>
              </a:spcBef>
              <a:buFont typeface="Arial" charset="0"/>
              <a:buChar char="•"/>
              <a:tabLst>
                <a:tab pos="534988" algn="l"/>
              </a:tabLst>
              <a:defRPr/>
            </a:pPr>
            <a:r>
              <a:rPr lang="it-IT" altLang="it-IT" sz="1600" i="1" dirty="0">
                <a:latin typeface="Calibri" pitchFamily="34" charset="0"/>
              </a:rPr>
              <a:t>conseguentemente diventerebbe necessario ridurre opportunamente le cessioni non dichiarate, per cui, oltre a quella intermedia, si ridurrebbe anche l’evasione al consumo finale. </a:t>
            </a:r>
          </a:p>
          <a:p>
            <a:pPr marL="0" lvl="1" indent="-273050" algn="just" eaLnBrk="0" hangingPunct="0">
              <a:spcBef>
                <a:spcPts val="600"/>
              </a:spcBef>
              <a:buFont typeface="Arial" charset="0"/>
              <a:buNone/>
              <a:tabLst>
                <a:tab pos="534988" algn="l"/>
              </a:tabLst>
              <a:defRPr/>
            </a:pPr>
            <a:r>
              <a:rPr lang="it-IT" altLang="it-IT" sz="1600" i="1" dirty="0">
                <a:latin typeface="Calibri" pitchFamily="34" charset="0"/>
              </a:rPr>
              <a:t>Si potrebbero fare varie ipotesi sulle possibili contromisure attuabili da parte di chi evade, ma con gli attuali parametri di comportamento si stima un possibile recupero di 9,3 </a:t>
            </a:r>
            <a:r>
              <a:rPr lang="it-IT" altLang="it-IT" sz="1600" i="1" dirty="0" err="1">
                <a:latin typeface="Calibri" pitchFamily="34" charset="0"/>
              </a:rPr>
              <a:t>mld</a:t>
            </a:r>
            <a:r>
              <a:rPr lang="it-IT" altLang="it-IT" sz="1600" i="1" dirty="0">
                <a:latin typeface="Calibri" pitchFamily="34" charset="0"/>
              </a:rPr>
              <a:t> dall’evasione intermedia (che sparirebbe), 1,2 </a:t>
            </a:r>
            <a:r>
              <a:rPr lang="it-IT" altLang="it-IT" sz="1600" i="1" dirty="0" err="1">
                <a:latin typeface="Calibri" pitchFamily="34" charset="0"/>
              </a:rPr>
              <a:t>mld</a:t>
            </a:r>
            <a:r>
              <a:rPr lang="it-IT" altLang="it-IT" sz="1600" i="1" dirty="0">
                <a:latin typeface="Calibri" pitchFamily="34" charset="0"/>
              </a:rPr>
              <a:t> dalle indetraibilità e di 6,9 </a:t>
            </a:r>
            <a:r>
              <a:rPr lang="it-IT" altLang="it-IT" sz="1600" i="1" dirty="0" err="1">
                <a:latin typeface="Calibri" pitchFamily="34" charset="0"/>
              </a:rPr>
              <a:t>mld</a:t>
            </a:r>
            <a:r>
              <a:rPr lang="it-IT" altLang="it-IT" sz="1600" i="1" dirty="0">
                <a:latin typeface="Calibri" pitchFamily="34" charset="0"/>
              </a:rPr>
              <a:t> da quella al consumo finale, per un totale di 17,4</a:t>
            </a:r>
            <a:r>
              <a:rPr lang="it-IT" sz="1600" i="1" dirty="0">
                <a:latin typeface="Calibri" pitchFamily="34" charset="0"/>
              </a:rPr>
              <a:t> </a:t>
            </a:r>
            <a:r>
              <a:rPr lang="it-IT" sz="1600" i="1" dirty="0" err="1">
                <a:latin typeface="Calibri" pitchFamily="34" charset="0"/>
              </a:rPr>
              <a:t>mld</a:t>
            </a:r>
            <a:r>
              <a:rPr lang="it-IT" sz="1600" i="1" dirty="0">
                <a:latin typeface="Calibri" pitchFamily="34" charset="0"/>
              </a:rPr>
              <a:t> di maggior gettito IVA.</a:t>
            </a:r>
          </a:p>
        </p:txBody>
      </p:sp>
      <p:sp>
        <p:nvSpPr>
          <p:cNvPr id="4" name="Segnaposto numero diapositiva 3"/>
          <p:cNvSpPr>
            <a:spLocks noGrp="1"/>
          </p:cNvSpPr>
          <p:nvPr>
            <p:ph type="sldNum" sz="quarter" idx="12"/>
          </p:nvPr>
        </p:nvSpPr>
        <p:spPr/>
        <p:txBody>
          <a:bodyPr/>
          <a:lstStyle/>
          <a:p>
            <a:pPr>
              <a:defRPr/>
            </a:pPr>
            <a:fld id="{A7FC007B-5AB7-41A8-91F1-D23F8E09BB7A}" type="slidenum">
              <a:rPr lang="it-IT"/>
              <a:pPr>
                <a:defRPr/>
              </a:pPr>
              <a:t>35</a:t>
            </a:fld>
            <a:endParaRPr lang="it-IT"/>
          </a:p>
        </p:txBody>
      </p:sp>
      <p:sp>
        <p:nvSpPr>
          <p:cNvPr id="7" name="CasellaDiTesto 175"/>
          <p:cNvSpPr txBox="1">
            <a:spLocks noChangeArrowheads="1"/>
          </p:cNvSpPr>
          <p:nvPr/>
        </p:nvSpPr>
        <p:spPr bwMode="auto">
          <a:xfrm>
            <a:off x="468313" y="981075"/>
            <a:ext cx="8135937" cy="1230313"/>
          </a:xfrm>
          <a:prstGeom prst="rect">
            <a:avLst/>
          </a:prstGeom>
          <a:noFill/>
          <a:ln>
            <a:solidFill>
              <a:schemeClr val="accent1">
                <a:shade val="50000"/>
              </a:schemeClr>
            </a:solidFill>
          </a:ln>
          <a:extLst/>
        </p:spPr>
        <p:txBody>
          <a:bodyPr>
            <a:spAutoFit/>
          </a:bodyPr>
          <a:lstStyle/>
          <a:p>
            <a:pPr marL="0" lvl="1" indent="-273050" algn="just">
              <a:spcBef>
                <a:spcPts val="600"/>
              </a:spcBef>
              <a:buFont typeface="Arial" charset="0"/>
              <a:buNone/>
              <a:tabLst>
                <a:tab pos="534988" algn="l"/>
              </a:tabLst>
              <a:defRPr/>
            </a:pPr>
            <a:r>
              <a:rPr lang="it-IT" altLang="it-IT" sz="1600" i="1">
                <a:latin typeface="Calibri" pitchFamily="34" charset="0"/>
              </a:rPr>
              <a:t>Il recupero di gettito è frutto di due diversi fattori:</a:t>
            </a:r>
          </a:p>
          <a:p>
            <a:pPr marL="0" lvl="1" indent="-273050" algn="just">
              <a:spcBef>
                <a:spcPts val="600"/>
              </a:spcBef>
              <a:buFont typeface="Arial" charset="0"/>
              <a:buChar char="•"/>
              <a:tabLst>
                <a:tab pos="534988" algn="l"/>
              </a:tabLst>
              <a:defRPr/>
            </a:pPr>
            <a:r>
              <a:rPr lang="it-IT" altLang="it-IT" sz="1600" i="1">
                <a:latin typeface="Calibri" pitchFamily="34" charset="0"/>
              </a:rPr>
              <a:t>la scomparsa dell’evasione intermedia, dovuta al fatto che non circola più IVA;</a:t>
            </a:r>
          </a:p>
          <a:p>
            <a:pPr marL="0" lvl="1" indent="-273050" algn="just">
              <a:spcBef>
                <a:spcPts val="600"/>
              </a:spcBef>
              <a:buFont typeface="Arial" charset="0"/>
              <a:buChar char="•"/>
              <a:tabLst>
                <a:tab pos="534988" algn="l"/>
              </a:tabLst>
              <a:defRPr/>
            </a:pPr>
            <a:r>
              <a:rPr lang="it-IT" altLang="it-IT" sz="1600" i="1">
                <a:latin typeface="Calibri" pitchFamily="34" charset="0"/>
              </a:rPr>
              <a:t>l’incremento delle cessioni dichiarate per mantenere alto il margine di guadagno esposto, non essendo più possibile alterarlo con l’omessa dichiarazione degli acquisti.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olo 1"/>
          <p:cNvSpPr>
            <a:spLocks noGrp="1"/>
          </p:cNvSpPr>
          <p:nvPr>
            <p:ph type="title"/>
          </p:nvPr>
        </p:nvSpPr>
        <p:spPr>
          <a:xfrm>
            <a:off x="457200" y="44450"/>
            <a:ext cx="4043363" cy="863600"/>
          </a:xfrm>
        </p:spPr>
        <p:txBody>
          <a:bodyPr/>
          <a:lstStyle/>
          <a:p>
            <a:pPr algn="l" eaLnBrk="1" hangingPunct="1"/>
            <a:r>
              <a:rPr lang="it-IT" sz="2800" smtClean="0"/>
              <a:t>… le misure di contrasto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CasellaDiTesto 175"/>
          <p:cNvSpPr txBox="1">
            <a:spLocks noChangeArrowheads="1"/>
          </p:cNvSpPr>
          <p:nvPr/>
        </p:nvSpPr>
        <p:spPr bwMode="auto">
          <a:xfrm>
            <a:off x="487363" y="1171575"/>
            <a:ext cx="8116887" cy="3965575"/>
          </a:xfrm>
          <a:prstGeom prst="rect">
            <a:avLst/>
          </a:prstGeom>
          <a:noFill/>
          <a:ln>
            <a:solidFill>
              <a:schemeClr val="accent1">
                <a:shade val="50000"/>
              </a:schemeClr>
            </a:solidFill>
          </a:ln>
          <a:extLst/>
        </p:spPr>
        <p:txBody>
          <a:bodyPr>
            <a:spAutoFit/>
          </a:bodyPr>
          <a:lstStyle/>
          <a:p>
            <a:pPr marL="0" lvl="1" indent="-273050" algn="just" eaLnBrk="0" hangingPunct="0">
              <a:spcBef>
                <a:spcPts val="600"/>
              </a:spcBef>
              <a:buFont typeface="Arial" charset="0"/>
              <a:buNone/>
              <a:tabLst>
                <a:tab pos="534988" algn="l"/>
              </a:tabLst>
              <a:defRPr/>
            </a:pPr>
            <a:r>
              <a:rPr lang="it-IT" altLang="it-IT" sz="1600" i="1" dirty="0">
                <a:latin typeface="Calibri" pitchFamily="34" charset="0"/>
              </a:rPr>
              <a:t>… inoltre il regime di </a:t>
            </a:r>
            <a:r>
              <a:rPr lang="it-IT" altLang="it-IT" sz="1600" i="1" u="sng" dirty="0">
                <a:latin typeface="Calibri" pitchFamily="34" charset="0"/>
              </a:rPr>
              <a:t>reverse charge</a:t>
            </a:r>
            <a:r>
              <a:rPr lang="it-IT" altLang="it-IT" sz="1600" i="1" dirty="0">
                <a:latin typeface="Calibri" pitchFamily="34" charset="0"/>
              </a:rPr>
              <a:t> avrebbe altri effetti positivi, quali:</a:t>
            </a:r>
          </a:p>
          <a:p>
            <a:pPr marL="0" lvl="1" indent="-273050" algn="just">
              <a:spcBef>
                <a:spcPts val="600"/>
              </a:spcBef>
              <a:buFont typeface="Arial" charset="0"/>
              <a:buChar char="•"/>
              <a:tabLst>
                <a:tab pos="534988" algn="l"/>
              </a:tabLst>
              <a:defRPr/>
            </a:pPr>
            <a:r>
              <a:rPr lang="it-IT" altLang="it-IT" sz="1600" i="1" dirty="0">
                <a:latin typeface="Calibri" pitchFamily="34" charset="0"/>
              </a:rPr>
              <a:t>l’inutilità ai fini IVA delle false fatturazioni;</a:t>
            </a:r>
          </a:p>
          <a:p>
            <a:pPr marL="0" lvl="1" indent="-273050" algn="just">
              <a:spcBef>
                <a:spcPts val="600"/>
              </a:spcBef>
              <a:buFont typeface="Arial" charset="0"/>
              <a:buChar char="•"/>
              <a:tabLst>
                <a:tab pos="534988" algn="l"/>
              </a:tabLst>
              <a:defRPr/>
            </a:pPr>
            <a:r>
              <a:rPr lang="it-IT" altLang="it-IT" sz="1600" i="1" dirty="0">
                <a:latin typeface="Calibri" pitchFamily="34" charset="0"/>
              </a:rPr>
              <a:t>l’Inefficacia delle frodi «carosello»;</a:t>
            </a:r>
          </a:p>
          <a:p>
            <a:pPr marL="0" lvl="1" indent="-273050" algn="just">
              <a:spcBef>
                <a:spcPts val="600"/>
              </a:spcBef>
              <a:buFont typeface="Arial" charset="0"/>
              <a:buChar char="•"/>
              <a:tabLst>
                <a:tab pos="534988" algn="l"/>
              </a:tabLst>
              <a:defRPr/>
            </a:pPr>
            <a:r>
              <a:rPr lang="it-IT" altLang="it-IT" sz="1600" i="1" dirty="0">
                <a:latin typeface="Calibri" pitchFamily="34" charset="0"/>
              </a:rPr>
              <a:t>la diminuzione dei contribuenti tenuti a effettuare versamenti periodici;</a:t>
            </a:r>
          </a:p>
          <a:p>
            <a:pPr marL="0" lvl="1" indent="-273050" algn="just">
              <a:spcBef>
                <a:spcPts val="600"/>
              </a:spcBef>
              <a:buFont typeface="Arial" charset="0"/>
              <a:buChar char="•"/>
              <a:tabLst>
                <a:tab pos="534988" algn="l"/>
              </a:tabLst>
              <a:defRPr/>
            </a:pPr>
            <a:r>
              <a:rPr lang="it-IT" altLang="it-IT" sz="1600" i="1" dirty="0">
                <a:latin typeface="Calibri" pitchFamily="34" charset="0"/>
              </a:rPr>
              <a:t>la riduzione delle posizioni a credito;</a:t>
            </a:r>
          </a:p>
          <a:p>
            <a:pPr marL="0" lvl="1" indent="-273050" algn="just">
              <a:spcBef>
                <a:spcPts val="600"/>
              </a:spcBef>
              <a:buFont typeface="Arial" charset="0"/>
              <a:buChar char="•"/>
              <a:tabLst>
                <a:tab pos="534988" algn="l"/>
              </a:tabLst>
              <a:defRPr/>
            </a:pPr>
            <a:r>
              <a:rPr lang="it-IT" altLang="it-IT" sz="1600" i="1" dirty="0">
                <a:latin typeface="Calibri" pitchFamily="34" charset="0"/>
              </a:rPr>
              <a:t>la riduzione delle richieste di rimborso, con relativo recupero di risorse da parte del Fisco;</a:t>
            </a:r>
          </a:p>
          <a:p>
            <a:pPr marL="0" lvl="1" indent="-273050" algn="just">
              <a:spcBef>
                <a:spcPts val="600"/>
              </a:spcBef>
              <a:buFont typeface="Arial" charset="0"/>
              <a:buChar char="•"/>
              <a:tabLst>
                <a:tab pos="534988" algn="l"/>
              </a:tabLst>
              <a:defRPr/>
            </a:pPr>
            <a:r>
              <a:rPr lang="it-IT" altLang="it-IT" sz="1600" i="1" dirty="0">
                <a:latin typeface="Calibri" pitchFamily="34" charset="0"/>
              </a:rPr>
              <a:t>il calo delle compensazioni orizzontali effettuate tramite mod. F24;</a:t>
            </a:r>
          </a:p>
          <a:p>
            <a:pPr marL="0" lvl="1" indent="-273050" algn="just">
              <a:spcBef>
                <a:spcPts val="600"/>
              </a:spcBef>
              <a:buFont typeface="Arial" charset="0"/>
              <a:buChar char="•"/>
              <a:tabLst>
                <a:tab pos="534988" algn="l"/>
              </a:tabLst>
              <a:defRPr/>
            </a:pPr>
            <a:r>
              <a:rPr lang="it-IT" altLang="it-IT" sz="1600" i="1" dirty="0">
                <a:latin typeface="Calibri" pitchFamily="34" charset="0"/>
              </a:rPr>
              <a:t>la scomparsa dell’onere finanziario determinato dall’obbligo di anticipare (per competenza) imposte non riscosse (per cassa) da altri operatori IVA;</a:t>
            </a:r>
          </a:p>
          <a:p>
            <a:pPr marL="0" lvl="1" indent="-273050" algn="just">
              <a:spcBef>
                <a:spcPts val="600"/>
              </a:spcBef>
              <a:buFont typeface="Arial" charset="0"/>
              <a:buChar char="•"/>
              <a:tabLst>
                <a:tab pos="534988" algn="l"/>
              </a:tabLst>
              <a:defRPr/>
            </a:pPr>
            <a:r>
              <a:rPr lang="it-IT" altLang="it-IT" sz="1600" i="1" dirty="0">
                <a:latin typeface="Calibri" pitchFamily="34" charset="0"/>
              </a:rPr>
              <a:t>la possibilità di abolire regimi e norme particolari (regimi speciali dell’agricoltura, IVA per cassa, ecc.);</a:t>
            </a:r>
          </a:p>
          <a:p>
            <a:pPr marL="0" lvl="1" indent="-273050" algn="just">
              <a:spcBef>
                <a:spcPts val="600"/>
              </a:spcBef>
              <a:buFont typeface="Arial" charset="0"/>
              <a:buChar char="•"/>
              <a:tabLst>
                <a:tab pos="534988" algn="l"/>
              </a:tabLst>
              <a:defRPr/>
            </a:pPr>
            <a:r>
              <a:rPr lang="it-IT" altLang="it-IT" sz="1600" i="1" dirty="0">
                <a:latin typeface="Calibri" pitchFamily="34" charset="0"/>
              </a:rPr>
              <a:t>la riduzione del numero di contribuenti IVA da controllare (resterebbero solo quelli che operano al consumo finale).</a:t>
            </a:r>
          </a:p>
        </p:txBody>
      </p:sp>
      <p:sp>
        <p:nvSpPr>
          <p:cNvPr id="4" name="Segnaposto numero diapositiva 3"/>
          <p:cNvSpPr>
            <a:spLocks noGrp="1"/>
          </p:cNvSpPr>
          <p:nvPr>
            <p:ph type="sldNum" sz="quarter" idx="12"/>
          </p:nvPr>
        </p:nvSpPr>
        <p:spPr/>
        <p:txBody>
          <a:bodyPr/>
          <a:lstStyle/>
          <a:p>
            <a:pPr>
              <a:defRPr/>
            </a:pPr>
            <a:fld id="{D3499A20-457B-459F-BF39-6A8352224C5F}" type="slidenum">
              <a:rPr lang="it-IT"/>
              <a:pPr>
                <a:defRPr/>
              </a:pPr>
              <a:t>36</a:t>
            </a:fld>
            <a:endParaRPr lang="it-IT"/>
          </a:p>
        </p:txBody>
      </p:sp>
      <p:sp>
        <p:nvSpPr>
          <p:cNvPr id="80901" name="CasellaDiTesto 175"/>
          <p:cNvSpPr txBox="1">
            <a:spLocks noChangeArrowheads="1"/>
          </p:cNvSpPr>
          <p:nvPr/>
        </p:nvSpPr>
        <p:spPr bwMode="auto">
          <a:xfrm>
            <a:off x="539750" y="5364163"/>
            <a:ext cx="7993063" cy="641350"/>
          </a:xfrm>
          <a:prstGeom prst="rect">
            <a:avLst/>
          </a:prstGeom>
          <a:noFill/>
          <a:ln w="9525">
            <a:noFill/>
            <a:miter lim="800000"/>
            <a:headEnd/>
            <a:tailEnd/>
          </a:ln>
        </p:spPr>
        <p:txBody>
          <a:bodyPr>
            <a:spAutoFit/>
          </a:bodyPr>
          <a:lstStyle/>
          <a:p>
            <a:pPr marL="0" lvl="1" indent="-273050" algn="just">
              <a:spcBef>
                <a:spcPts val="600"/>
              </a:spcBef>
              <a:buFont typeface="Arial" charset="0"/>
              <a:buNone/>
              <a:tabLst>
                <a:tab pos="534988" algn="l"/>
              </a:tabLst>
            </a:pPr>
            <a:r>
              <a:rPr lang="it-IT" altLang="it-IT" dirty="0">
                <a:latin typeface="Calibri" pitchFamily="34" charset="0"/>
              </a:rPr>
              <a:t>Per poter essere applicata questa misura necessita di un’autorizzazione da parte dell’Unione europea.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3779391" y="1211268"/>
            <a:ext cx="4825057"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fatturazione/dichiarazione di cessioni intermedie di beni non </a:t>
            </a:r>
            <a:r>
              <a:rPr lang="it-IT" sz="1600" dirty="0" smtClean="0">
                <a:latin typeface="+mn-lt"/>
                <a:cs typeface="MV Boli" panose="02000500030200090000" pitchFamily="2" charset="0"/>
              </a:rPr>
              <a:t>detraibili</a:t>
            </a:r>
          </a:p>
          <a:p>
            <a:pPr marL="176213" indent="-176213" fontAlgn="auto">
              <a:spcBef>
                <a:spcPts val="0"/>
              </a:spcBef>
              <a:spcAft>
                <a:spcPts val="0"/>
              </a:spcAft>
              <a:buFont typeface="Wingdings" pitchFamily="2" charset="2"/>
              <a:buChar char="q"/>
              <a:defRPr/>
            </a:pPr>
            <a:r>
              <a:rPr lang="it-IT" sz="1600" dirty="0">
                <a:latin typeface="+mn-lt"/>
                <a:cs typeface="MV Boli" panose="02000500030200090000" pitchFamily="2" charset="0"/>
              </a:rPr>
              <a:t> </a:t>
            </a:r>
            <a:r>
              <a:rPr lang="it-IT" sz="1600" dirty="0" smtClean="0">
                <a:latin typeface="+mn-lt"/>
                <a:cs typeface="MV Boli" panose="02000500030200090000" pitchFamily="2" charset="0"/>
              </a:rPr>
              <a:t>Falsa fatturazione</a:t>
            </a:r>
            <a:endParaRPr lang="it-IT" sz="1600" dirty="0">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Uso strumentale delle  aliquote</a:t>
            </a:r>
          </a:p>
        </p:txBody>
      </p:sp>
      <p:sp>
        <p:nvSpPr>
          <p:cNvPr id="82946" name="Titolo 1"/>
          <p:cNvSpPr>
            <a:spLocks noGrp="1"/>
          </p:cNvSpPr>
          <p:nvPr>
            <p:ph type="title"/>
          </p:nvPr>
        </p:nvSpPr>
        <p:spPr>
          <a:xfrm>
            <a:off x="457200" y="44450"/>
            <a:ext cx="4043363" cy="863600"/>
          </a:xfrm>
        </p:spPr>
        <p:txBody>
          <a:bodyPr/>
          <a:lstStyle/>
          <a:p>
            <a:pPr algn="l" eaLnBrk="1" hangingPunct="1"/>
            <a:r>
              <a:rPr lang="it-IT" sz="2800" smtClean="0"/>
              <a:t>… le misure di contrasto …</a:t>
            </a:r>
          </a:p>
        </p:txBody>
      </p:sp>
      <p:sp>
        <p:nvSpPr>
          <p:cNvPr id="6" name="CasellaDiTesto 5"/>
          <p:cNvSpPr txBox="1"/>
          <p:nvPr/>
        </p:nvSpPr>
        <p:spPr>
          <a:xfrm>
            <a:off x="468312" y="1354138"/>
            <a:ext cx="2663527"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268288" indent="-268288" fontAlgn="auto">
              <a:spcBef>
                <a:spcPts val="0"/>
              </a:spcBef>
              <a:spcAft>
                <a:spcPts val="0"/>
              </a:spcAft>
              <a:defRPr/>
            </a:pPr>
            <a:r>
              <a:rPr lang="it-IT" dirty="0">
                <a:latin typeface="+mn-lt"/>
                <a:cs typeface="MV Boli" panose="02000500030200090000" pitchFamily="2" charset="0"/>
              </a:rPr>
              <a:t>7.  Applicazione del “reverse charge” </a:t>
            </a:r>
            <a:r>
              <a:rPr lang="it-IT" dirty="0" smtClean="0">
                <a:latin typeface="+mn-lt"/>
                <a:cs typeface="MV Boli" panose="02000500030200090000" pitchFamily="2" charset="0"/>
              </a:rPr>
              <a:t>al solo </a:t>
            </a:r>
            <a:r>
              <a:rPr lang="it-IT" dirty="0">
                <a:latin typeface="+mn-lt"/>
                <a:cs typeface="MV Boli" panose="02000500030200090000" pitchFamily="2" charset="0"/>
              </a:rPr>
              <a:t>settore del commercio</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ttore 2 9"/>
          <p:cNvCxnSpPr>
            <a:stCxn id="6" idx="3"/>
          </p:cNvCxnSpPr>
          <p:nvPr/>
        </p:nvCxnSpPr>
        <p:spPr>
          <a:xfrm>
            <a:off x="3131839" y="1815803"/>
            <a:ext cx="719436" cy="288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950" name="CasellaDiTesto 175"/>
          <p:cNvSpPr txBox="1">
            <a:spLocks noChangeArrowheads="1"/>
          </p:cNvSpPr>
          <p:nvPr/>
        </p:nvSpPr>
        <p:spPr bwMode="auto">
          <a:xfrm>
            <a:off x="419100" y="4046538"/>
            <a:ext cx="8185150" cy="1816100"/>
          </a:xfrm>
          <a:prstGeom prst="rect">
            <a:avLst/>
          </a:prstGeom>
          <a:noFill/>
          <a:ln w="9525">
            <a:noFill/>
            <a:miter lim="800000"/>
            <a:headEnd/>
            <a:tailEnd/>
          </a:ln>
        </p:spPr>
        <p:txBody>
          <a:bodyPr>
            <a:spAutoFit/>
          </a:bodyPr>
          <a:lstStyle/>
          <a:p>
            <a:pPr marL="0" lvl="1" algn="just">
              <a:spcBef>
                <a:spcPts val="600"/>
              </a:spcBef>
              <a:buFont typeface="Arial" charset="0"/>
              <a:buNone/>
              <a:tabLst>
                <a:tab pos="273050" algn="l"/>
              </a:tabLst>
            </a:pPr>
            <a:r>
              <a:rPr lang="it-IT" altLang="it-IT" dirty="0">
                <a:latin typeface="Calibri" pitchFamily="34" charset="0"/>
              </a:rPr>
              <a:t>E’ possibile che l’ipotesi d’introdurre il regime di </a:t>
            </a:r>
            <a:r>
              <a:rPr lang="it-IT" altLang="it-IT" dirty="0" err="1">
                <a:latin typeface="Calibri" pitchFamily="34" charset="0"/>
              </a:rPr>
              <a:t>reverse-charge</a:t>
            </a:r>
            <a:r>
              <a:rPr lang="it-IT" altLang="it-IT" dirty="0">
                <a:latin typeface="Calibri" pitchFamily="34" charset="0"/>
              </a:rPr>
              <a:t> in forma generalizzata trovi un ostacolo nella Commissione UE, nonostante sia stata già presentata un’analoga richiesta da parte della Germania.</a:t>
            </a:r>
          </a:p>
          <a:p>
            <a:pPr marL="0" lvl="1" algn="just">
              <a:spcBef>
                <a:spcPts val="600"/>
              </a:spcBef>
              <a:buFont typeface="Arial" charset="0"/>
              <a:buNone/>
              <a:tabLst>
                <a:tab pos="273050" algn="l"/>
              </a:tabLst>
            </a:pPr>
            <a:r>
              <a:rPr lang="it-IT" altLang="it-IT" dirty="0">
                <a:latin typeface="Calibri" pitchFamily="34" charset="0"/>
              </a:rPr>
              <a:t>Questa circostanza potrebbe comportare la necessità di limitare inizialmente l’applicazione del nuovo regime solo ad alcuni settori specifici, quale quelli del commercio al minuto e del commercio all’ingrosso.</a:t>
            </a:r>
          </a:p>
        </p:txBody>
      </p:sp>
      <p:sp>
        <p:nvSpPr>
          <p:cNvPr id="200" name="CasellaDiTesto 199"/>
          <p:cNvSpPr txBox="1"/>
          <p:nvPr/>
        </p:nvSpPr>
        <p:spPr>
          <a:xfrm>
            <a:off x="2411413" y="3138488"/>
            <a:ext cx="2160587" cy="6508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defRPr/>
            </a:pPr>
            <a:r>
              <a:rPr lang="it-IT">
                <a:latin typeface="Calibri" pitchFamily="34" charset="0"/>
              </a:rPr>
              <a:t>Gettito recuperabile: 13,9 mld</a:t>
            </a:r>
          </a:p>
        </p:txBody>
      </p:sp>
      <p:sp>
        <p:nvSpPr>
          <p:cNvPr id="201" name="Freccia curva 200"/>
          <p:cNvSpPr>
            <a:spLocks noChangeArrowheads="1"/>
          </p:cNvSpPr>
          <p:nvPr/>
        </p:nvSpPr>
        <p:spPr bwMode="auto">
          <a:xfrm flipV="1">
            <a:off x="1116013" y="2305050"/>
            <a:ext cx="1223962" cy="1339850"/>
          </a:xfrm>
          <a:custGeom>
            <a:avLst/>
            <a:gdLst>
              <a:gd name="T0" fmla="*/ 826217 w 1223962"/>
              <a:gd name="T1" fmla="*/ 0 h 1052513"/>
              <a:gd name="T2" fmla="*/ 826217 w 1223962"/>
              <a:gd name="T3" fmla="*/ 233868 h 1052513"/>
              <a:gd name="T4" fmla="*/ 43211 w 1223962"/>
              <a:gd name="T5" fmla="*/ 1052513 h 1052513"/>
              <a:gd name="T6" fmla="*/ 1223962 w 1223962"/>
              <a:gd name="T7" fmla="*/ 116934 h 1052513"/>
              <a:gd name="T8" fmla="*/ 17694720 60000 65536"/>
              <a:gd name="T9" fmla="*/ 5898240 60000 65536"/>
              <a:gd name="T10" fmla="*/ 5898240 60000 65536"/>
              <a:gd name="T11" fmla="*/ 0 60000 65536"/>
              <a:gd name="T12" fmla="*/ 0 w 1223962"/>
              <a:gd name="T13" fmla="*/ 0 h 1052513"/>
              <a:gd name="T14" fmla="*/ 1223962 w 1223962"/>
              <a:gd name="T15" fmla="*/ 1052513 h 1052513"/>
            </a:gdLst>
            <a:ahLst/>
            <a:cxnLst>
              <a:cxn ang="T8">
                <a:pos x="T0" y="T1"/>
              </a:cxn>
              <a:cxn ang="T9">
                <a:pos x="T2" y="T3"/>
              </a:cxn>
              <a:cxn ang="T10">
                <a:pos x="T4" y="T5"/>
              </a:cxn>
              <a:cxn ang="T11">
                <a:pos x="T6" y="T7"/>
              </a:cxn>
            </a:cxnLst>
            <a:rect l="T12" t="T13" r="T14" b="T15"/>
            <a:pathLst>
              <a:path w="1223962" h="1052513">
                <a:moveTo>
                  <a:pt x="0" y="1052513"/>
                </a:moveTo>
                <a:lnTo>
                  <a:pt x="0" y="559900"/>
                </a:lnTo>
                <a:cubicBezTo>
                  <a:pt x="0" y="291392"/>
                  <a:pt x="217669" y="73723"/>
                  <a:pt x="486177" y="73724"/>
                </a:cubicBezTo>
                <a:cubicBezTo>
                  <a:pt x="486177" y="73724"/>
                  <a:pt x="486177" y="73724"/>
                  <a:pt x="486177" y="73724"/>
                </a:cubicBezTo>
                <a:lnTo>
                  <a:pt x="826217" y="73723"/>
                </a:lnTo>
                <a:lnTo>
                  <a:pt x="826217" y="0"/>
                </a:lnTo>
                <a:lnTo>
                  <a:pt x="1223962" y="116934"/>
                </a:lnTo>
                <a:lnTo>
                  <a:pt x="826217" y="233868"/>
                </a:lnTo>
                <a:lnTo>
                  <a:pt x="826217" y="160145"/>
                </a:lnTo>
                <a:lnTo>
                  <a:pt x="486177" y="160145"/>
                </a:lnTo>
                <a:lnTo>
                  <a:pt x="486176" y="160145"/>
                </a:lnTo>
                <a:cubicBezTo>
                  <a:pt x="265398" y="160145"/>
                  <a:pt x="86422" y="339121"/>
                  <a:pt x="86422" y="559899"/>
                </a:cubicBezTo>
                <a:lnTo>
                  <a:pt x="86422" y="1052513"/>
                </a:lnTo>
                <a:close/>
              </a:path>
            </a:pathLst>
          </a:custGeom>
          <a:solidFill>
            <a:srgbClr val="95B3D7"/>
          </a:solidFill>
          <a:ln w="9525" algn="ctr">
            <a:solidFill>
              <a:schemeClr val="tx2"/>
            </a:solidFill>
            <a:miter lim="800000"/>
            <a:headEnd/>
            <a:tailEnd/>
          </a:ln>
        </p:spPr>
        <p:txBody>
          <a:bodyPr rot="10800000" anchor="ctr"/>
          <a:lstStyle/>
          <a:p>
            <a:pPr algn="ctr" fontAlgn="auto">
              <a:spcBef>
                <a:spcPts val="0"/>
              </a:spcBef>
              <a:spcAft>
                <a:spcPts val="0"/>
              </a:spcAft>
              <a:defRPr/>
            </a:pPr>
            <a:endParaRPr lang="it-IT">
              <a:latin typeface="+mn-lt"/>
            </a:endParaRPr>
          </a:p>
        </p:txBody>
      </p:sp>
      <p:cxnSp>
        <p:nvCxnSpPr>
          <p:cNvPr id="111" name="Connettore 2 110"/>
          <p:cNvCxnSpPr>
            <a:stCxn id="6" idx="3"/>
          </p:cNvCxnSpPr>
          <p:nvPr/>
        </p:nvCxnSpPr>
        <p:spPr>
          <a:xfrm flipV="1">
            <a:off x="3131839" y="1628775"/>
            <a:ext cx="719436" cy="187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6" idx="3"/>
          </p:cNvCxnSpPr>
          <p:nvPr/>
        </p:nvCxnSpPr>
        <p:spPr>
          <a:xfrm flipV="1">
            <a:off x="3131839" y="1341439"/>
            <a:ext cx="719436" cy="474364"/>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6" idx="3"/>
          </p:cNvCxnSpPr>
          <p:nvPr/>
        </p:nvCxnSpPr>
        <p:spPr>
          <a:xfrm>
            <a:off x="3131839" y="1815803"/>
            <a:ext cx="719436" cy="4892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9BF77BB5-62ED-4654-BA37-AD0703AFD016}" type="slidenum">
              <a:rPr lang="it-IT"/>
              <a:pPr>
                <a:defRPr/>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3635375" y="1211263"/>
            <a:ext cx="4897438"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fatturazione/dichiarazione di cessioni intermedie di beni non detraibili</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Falsa fatturazione</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a:t>
            </a:r>
            <a:r>
              <a:rPr lang="it-IT" sz="1600" dirty="0" smtClean="0">
                <a:solidFill>
                  <a:schemeClr val="tx1">
                    <a:lumMod val="50000"/>
                    <a:lumOff val="50000"/>
                  </a:schemeClr>
                </a:solidFill>
                <a:latin typeface="+mn-lt"/>
                <a:cs typeface="MV Boli" panose="02000500030200090000" pitchFamily="2" charset="0"/>
              </a:rPr>
              <a:t>Uso </a:t>
            </a:r>
            <a:r>
              <a:rPr lang="it-IT" sz="1600" dirty="0">
                <a:solidFill>
                  <a:schemeClr val="tx1">
                    <a:lumMod val="50000"/>
                    <a:lumOff val="50000"/>
                  </a:schemeClr>
                </a:solidFill>
                <a:latin typeface="+mn-lt"/>
                <a:cs typeface="MV Boli" panose="02000500030200090000" pitchFamily="2" charset="0"/>
              </a:rPr>
              <a:t>strumentale delle  aliquote</a:t>
            </a:r>
          </a:p>
        </p:txBody>
      </p:sp>
      <p:sp>
        <p:nvSpPr>
          <p:cNvPr id="84994" name="Titolo 1"/>
          <p:cNvSpPr>
            <a:spLocks noGrp="1"/>
          </p:cNvSpPr>
          <p:nvPr>
            <p:ph type="title"/>
          </p:nvPr>
        </p:nvSpPr>
        <p:spPr>
          <a:xfrm>
            <a:off x="457200" y="44450"/>
            <a:ext cx="4043363" cy="863600"/>
          </a:xfrm>
        </p:spPr>
        <p:txBody>
          <a:bodyPr/>
          <a:lstStyle/>
          <a:p>
            <a:pPr algn="l" eaLnBrk="1" hangingPunct="1"/>
            <a:r>
              <a:rPr lang="it-IT" sz="2800" smtClean="0"/>
              <a:t>… le misure di contrasto …</a:t>
            </a:r>
          </a:p>
        </p:txBody>
      </p:sp>
      <p:sp>
        <p:nvSpPr>
          <p:cNvPr id="6" name="CasellaDiTesto 5"/>
          <p:cNvSpPr txBox="1"/>
          <p:nvPr/>
        </p:nvSpPr>
        <p:spPr>
          <a:xfrm>
            <a:off x="414338" y="1844675"/>
            <a:ext cx="2717800" cy="3698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8.  Fatturazione telematica</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ttore 2 9"/>
          <p:cNvCxnSpPr>
            <a:stCxn id="6" idx="3"/>
          </p:cNvCxnSpPr>
          <p:nvPr/>
        </p:nvCxnSpPr>
        <p:spPr>
          <a:xfrm flipV="1">
            <a:off x="3132138" y="1844675"/>
            <a:ext cx="576262" cy="1849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5" name="CasellaDiTesto 175"/>
          <p:cNvSpPr txBox="1">
            <a:spLocks noChangeArrowheads="1"/>
          </p:cNvSpPr>
          <p:nvPr/>
        </p:nvSpPr>
        <p:spPr bwMode="auto">
          <a:xfrm>
            <a:off x="419100" y="3965575"/>
            <a:ext cx="8185150" cy="1831975"/>
          </a:xfrm>
          <a:prstGeom prst="rect">
            <a:avLst/>
          </a:prstGeom>
          <a:noFill/>
          <a:ln>
            <a:no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sz="1800" dirty="0" smtClean="0">
                <a:latin typeface="+mn-lt"/>
              </a:rPr>
              <a:t>L’obbligo di fatturazione delle operazioni intermedie attraverso l’utilizzo di una procedura informatizzata che preveda la trasmissione in via telematica al Fisco delle informazioni contenute nelle fatture ha l’obiettivo di evitare l’omessa dichiarazione delle operazioni intermedie, tanto in vendita quanto in acquisto.</a:t>
            </a:r>
          </a:p>
          <a:p>
            <a:pPr marL="0" lvl="1" indent="-273050" algn="just" eaLnBrk="1" fontAlgn="auto" hangingPunct="1">
              <a:spcBef>
                <a:spcPts val="600"/>
              </a:spcBef>
              <a:spcAft>
                <a:spcPts val="0"/>
              </a:spcAft>
              <a:buFont typeface="Arial" charset="0"/>
              <a:buNone/>
              <a:defRPr/>
            </a:pPr>
            <a:r>
              <a:rPr lang="it-IT" sz="1800" dirty="0" smtClean="0">
                <a:latin typeface="+mn-lt"/>
              </a:rPr>
              <a:t>Gli effetti sarebbero simili a quelli prodotti da un regime di reverse charge e così i benefici in termini di possibile maggior gettito.</a:t>
            </a:r>
          </a:p>
        </p:txBody>
      </p:sp>
      <p:sp>
        <p:nvSpPr>
          <p:cNvPr id="200" name="CasellaDiTesto 199"/>
          <p:cNvSpPr txBox="1"/>
          <p:nvPr/>
        </p:nvSpPr>
        <p:spPr>
          <a:xfrm>
            <a:off x="2843213" y="2998788"/>
            <a:ext cx="2160587" cy="646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Gettito recuperabile: 14,2 mld</a:t>
            </a:r>
          </a:p>
        </p:txBody>
      </p:sp>
      <p:sp>
        <p:nvSpPr>
          <p:cNvPr id="201" name="Freccia curva 200"/>
          <p:cNvSpPr/>
          <p:nvPr/>
        </p:nvSpPr>
        <p:spPr>
          <a:xfrm flipV="1">
            <a:off x="1547813" y="2243138"/>
            <a:ext cx="1223962" cy="1185862"/>
          </a:xfrm>
          <a:prstGeom prst="bentArrow">
            <a:avLst>
              <a:gd name="adj1" fmla="val 8211"/>
              <a:gd name="adj2" fmla="val 11110"/>
              <a:gd name="adj3" fmla="val 37790"/>
              <a:gd name="adj4" fmla="val 46192"/>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11" name="Connettore 2 10"/>
          <p:cNvCxnSpPr>
            <a:stCxn id="6" idx="3"/>
          </p:cNvCxnSpPr>
          <p:nvPr/>
        </p:nvCxnSpPr>
        <p:spPr>
          <a:xfrm flipV="1">
            <a:off x="3132138" y="1412875"/>
            <a:ext cx="576262" cy="615950"/>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6" idx="3"/>
          </p:cNvCxnSpPr>
          <p:nvPr/>
        </p:nvCxnSpPr>
        <p:spPr>
          <a:xfrm flipV="1">
            <a:off x="3132138" y="1628775"/>
            <a:ext cx="576262" cy="40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5D78C3FA-49A1-4DA0-999D-73392FF413E2}" type="slidenum">
              <a:rPr lang="it-IT"/>
              <a:pPr>
                <a:defRPr/>
              </a:pPr>
              <a:t>38</a:t>
            </a:fld>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1"/>
          <p:cNvSpPr>
            <a:spLocks noGrp="1"/>
          </p:cNvSpPr>
          <p:nvPr>
            <p:ph type="title"/>
          </p:nvPr>
        </p:nvSpPr>
        <p:spPr>
          <a:xfrm>
            <a:off x="457200" y="44450"/>
            <a:ext cx="4043363" cy="863600"/>
          </a:xfrm>
        </p:spPr>
        <p:txBody>
          <a:bodyPr/>
          <a:lstStyle/>
          <a:p>
            <a:pPr algn="l" eaLnBrk="1" hangingPunct="1"/>
            <a:r>
              <a:rPr lang="it-IT" sz="2800" smtClean="0"/>
              <a:t>… le misure di contrasto …</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asellaDiTesto 175"/>
          <p:cNvSpPr txBox="1">
            <a:spLocks noChangeArrowheads="1"/>
          </p:cNvSpPr>
          <p:nvPr/>
        </p:nvSpPr>
        <p:spPr bwMode="auto">
          <a:xfrm>
            <a:off x="487363" y="1212850"/>
            <a:ext cx="8116887" cy="3079750"/>
          </a:xfrm>
          <a:prstGeom prst="rect">
            <a:avLst/>
          </a:prstGeom>
          <a:noFill/>
          <a:ln>
            <a:solidFill>
              <a:schemeClr val="accent1">
                <a:shade val="50000"/>
              </a:schemeClr>
            </a:solidFill>
          </a:ln>
          <a:extLst/>
        </p:spPr>
        <p:txBody>
          <a:bodyPr>
            <a:spAutoFit/>
          </a:bodyPr>
          <a:lstStyle/>
          <a:p>
            <a:pPr marL="0" lvl="1" indent="-273050" algn="just">
              <a:spcBef>
                <a:spcPts val="600"/>
              </a:spcBef>
              <a:buFont typeface="Arial" charset="0"/>
              <a:buNone/>
              <a:tabLst>
                <a:tab pos="534988" algn="l"/>
              </a:tabLst>
              <a:defRPr/>
            </a:pPr>
            <a:r>
              <a:rPr lang="it-IT" altLang="it-IT" sz="1600" i="1" dirty="0">
                <a:latin typeface="Calibri" pitchFamily="34" charset="0"/>
              </a:rPr>
              <a:t>Rispetto al reverse charge con la fatturazione telematica ci sarebbero minori benefici collaterali:</a:t>
            </a:r>
          </a:p>
          <a:p>
            <a:pPr marL="0" lvl="1" indent="-273050" algn="just">
              <a:spcBef>
                <a:spcPts val="600"/>
              </a:spcBef>
              <a:buFont typeface="Arial" charset="0"/>
              <a:buChar char="•"/>
              <a:tabLst>
                <a:tab pos="534988" algn="l"/>
              </a:tabLst>
              <a:defRPr/>
            </a:pPr>
            <a:r>
              <a:rPr lang="it-IT" altLang="it-IT" sz="1600" i="1" dirty="0">
                <a:latin typeface="Calibri" pitchFamily="34" charset="0"/>
              </a:rPr>
              <a:t>non diminuirebbero i crediti d’imposta in compensazione e le istanze di rimborso;</a:t>
            </a:r>
          </a:p>
          <a:p>
            <a:pPr marL="0" lvl="1" indent="-273050" algn="just">
              <a:spcBef>
                <a:spcPts val="600"/>
              </a:spcBef>
              <a:buFont typeface="Arial" charset="0"/>
              <a:buChar char="•"/>
              <a:tabLst>
                <a:tab pos="534988" algn="l"/>
              </a:tabLst>
              <a:defRPr/>
            </a:pPr>
            <a:r>
              <a:rPr lang="it-IT" altLang="it-IT" sz="1600" i="1" dirty="0">
                <a:latin typeface="Calibri" pitchFamily="34" charset="0"/>
              </a:rPr>
              <a:t>resterebbero le false fatturazioni;</a:t>
            </a:r>
          </a:p>
          <a:p>
            <a:pPr marL="0" lvl="1" indent="-273050" algn="just">
              <a:spcBef>
                <a:spcPts val="600"/>
              </a:spcBef>
              <a:buFont typeface="Arial" charset="0"/>
              <a:buChar char="•"/>
              <a:tabLst>
                <a:tab pos="534988" algn="l"/>
              </a:tabLst>
              <a:defRPr/>
            </a:pPr>
            <a:r>
              <a:rPr lang="it-IT" altLang="it-IT" sz="1600" i="1" dirty="0">
                <a:latin typeface="Calibri" pitchFamily="34" charset="0"/>
              </a:rPr>
              <a:t>non sarebbe possibile l’accertamento automatico delle violazioni IVA (l’operazione imponibile resterebbe la cessione);</a:t>
            </a:r>
          </a:p>
          <a:p>
            <a:pPr marL="0" lvl="1" indent="-273050" algn="just">
              <a:spcBef>
                <a:spcPts val="600"/>
              </a:spcBef>
              <a:buFont typeface="Arial" charset="0"/>
              <a:buChar char="•"/>
              <a:tabLst>
                <a:tab pos="534988" algn="l"/>
              </a:tabLst>
              <a:defRPr/>
            </a:pPr>
            <a:r>
              <a:rPr lang="it-IT" altLang="it-IT" sz="1600" i="1" dirty="0">
                <a:latin typeface="Calibri" pitchFamily="34" charset="0"/>
              </a:rPr>
              <a:t>sarebbe necessario un investimento tecnologico da parte del Fisco e il coinvolgimento dei produttori di pacchetti software per la gestione della contabilità.</a:t>
            </a:r>
          </a:p>
          <a:p>
            <a:pPr marL="0" lvl="1" indent="-273050" algn="just">
              <a:spcBef>
                <a:spcPts val="600"/>
              </a:spcBef>
              <a:tabLst>
                <a:tab pos="534988" algn="l"/>
              </a:tabLst>
              <a:defRPr/>
            </a:pPr>
            <a:r>
              <a:rPr lang="it-IT" altLang="it-IT" sz="1600" i="1" dirty="0">
                <a:latin typeface="Calibri" pitchFamily="34" charset="0"/>
              </a:rPr>
              <a:t>Di contro:</a:t>
            </a:r>
          </a:p>
          <a:p>
            <a:pPr marL="0" lvl="1" indent="-273050" algn="just">
              <a:spcBef>
                <a:spcPts val="600"/>
              </a:spcBef>
              <a:buFont typeface="Arial" charset="0"/>
              <a:buChar char="•"/>
              <a:tabLst>
                <a:tab pos="534988" algn="l"/>
              </a:tabLst>
              <a:defRPr/>
            </a:pPr>
            <a:r>
              <a:rPr lang="it-IT" altLang="it-IT" sz="1600" i="1" dirty="0">
                <a:latin typeface="Calibri" pitchFamily="34" charset="0"/>
              </a:rPr>
              <a:t>non comporterebbe modifiche dell’attuale normativa IVA;</a:t>
            </a:r>
          </a:p>
          <a:p>
            <a:pPr marL="0" lvl="1" indent="-273050" algn="just">
              <a:spcBef>
                <a:spcPts val="600"/>
              </a:spcBef>
              <a:buFont typeface="Arial" charset="0"/>
              <a:buChar char="•"/>
              <a:tabLst>
                <a:tab pos="534988" algn="l"/>
              </a:tabLst>
              <a:defRPr/>
            </a:pPr>
            <a:r>
              <a:rPr lang="it-IT" altLang="it-IT" sz="1600" i="1" dirty="0">
                <a:latin typeface="Calibri" pitchFamily="34" charset="0"/>
              </a:rPr>
              <a:t>consentirebbe l’eliminazione dell’obbligo d’invio degli elenchi clienti e fornitori.</a:t>
            </a:r>
          </a:p>
        </p:txBody>
      </p:sp>
      <p:sp>
        <p:nvSpPr>
          <p:cNvPr id="7" name="CasellaDiTesto 175"/>
          <p:cNvSpPr txBox="1">
            <a:spLocks noChangeArrowheads="1"/>
          </p:cNvSpPr>
          <p:nvPr/>
        </p:nvSpPr>
        <p:spPr bwMode="auto">
          <a:xfrm>
            <a:off x="492125" y="5084763"/>
            <a:ext cx="8183563" cy="590550"/>
          </a:xfrm>
          <a:prstGeom prst="rect">
            <a:avLst/>
          </a:prstGeom>
          <a:noFill/>
          <a:ln>
            <a:solidFill>
              <a:schemeClr val="accent1">
                <a:shade val="50000"/>
              </a:schemeClr>
            </a:solidFill>
          </a:ln>
          <a:extLst/>
        </p:spPr>
        <p:txBody>
          <a:bodyPr>
            <a:spAutoFit/>
          </a:bodyPr>
          <a:lstStyle/>
          <a:p>
            <a:pPr marL="0" lvl="1" indent="-273050" algn="just" fontAlgn="auto">
              <a:spcBef>
                <a:spcPts val="600"/>
              </a:spcBef>
              <a:spcAft>
                <a:spcPts val="0"/>
              </a:spcAft>
              <a:buFont typeface="Arial" charset="0"/>
              <a:buNone/>
              <a:tabLst>
                <a:tab pos="534988" algn="l"/>
              </a:tabLst>
              <a:defRPr/>
            </a:pPr>
            <a:r>
              <a:rPr lang="it-IT" altLang="it-IT" sz="1600" i="1" dirty="0">
                <a:latin typeface="+mn-lt"/>
              </a:rPr>
              <a:t>Per quanto riguarda il recupero di gettito stimato valgono le medesime considerazioni fatte nel caso del reverse charge a proposito dei possibili comportamenti dei contribuenti.</a:t>
            </a:r>
          </a:p>
        </p:txBody>
      </p:sp>
      <p:sp>
        <p:nvSpPr>
          <p:cNvPr id="4" name="Segnaposto numero diapositiva 3"/>
          <p:cNvSpPr>
            <a:spLocks noGrp="1"/>
          </p:cNvSpPr>
          <p:nvPr>
            <p:ph type="sldNum" sz="quarter" idx="12"/>
          </p:nvPr>
        </p:nvSpPr>
        <p:spPr/>
        <p:txBody>
          <a:bodyPr/>
          <a:lstStyle/>
          <a:p>
            <a:pPr>
              <a:defRPr/>
            </a:pPr>
            <a:fld id="{2DAA3C1C-D470-46B6-B651-966BB854B2E1}" type="slidenum">
              <a:rPr lang="it-IT"/>
              <a:pPr>
                <a:def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lstStyle/>
          <a:p>
            <a:r>
              <a:rPr lang="it-IT" b="1" u="sng" dirty="0" smtClean="0">
                <a:solidFill>
                  <a:schemeClr val="accent1"/>
                </a:solidFill>
              </a:rPr>
              <a:t>Razionalizzazione e riduzione della tassazione degli immobili e abolizione dell’imposta di registro. </a:t>
            </a:r>
            <a:r>
              <a:rPr lang="it-IT" dirty="0" smtClean="0">
                <a:solidFill>
                  <a:schemeClr val="accent1"/>
                </a:solidFill>
              </a:rPr>
              <a:t>Costo 10 miliardi di euro.</a:t>
            </a:r>
          </a:p>
          <a:p>
            <a:endParaRPr lang="it-IT" sz="1200" dirty="0" smtClean="0">
              <a:solidFill>
                <a:schemeClr val="accent1"/>
              </a:solidFill>
            </a:endParaRPr>
          </a:p>
          <a:p>
            <a:r>
              <a:rPr lang="it-IT" b="1" u="sng" dirty="0" smtClean="0">
                <a:solidFill>
                  <a:schemeClr val="accent1"/>
                </a:solidFill>
              </a:rPr>
              <a:t>Abolizione di alcune imposte di bollo. </a:t>
            </a:r>
            <a:r>
              <a:rPr lang="it-IT" dirty="0" smtClean="0">
                <a:solidFill>
                  <a:schemeClr val="accent1"/>
                </a:solidFill>
              </a:rPr>
              <a:t>Costo 3 miliardi di euro.</a:t>
            </a:r>
          </a:p>
          <a:p>
            <a:endParaRPr lang="it-IT" sz="1200" dirty="0" smtClean="0">
              <a:solidFill>
                <a:schemeClr val="accent1"/>
              </a:solidFill>
            </a:endParaRPr>
          </a:p>
          <a:p>
            <a:r>
              <a:rPr lang="it-IT" b="1" u="sng" dirty="0" smtClean="0">
                <a:solidFill>
                  <a:schemeClr val="accent1"/>
                </a:solidFill>
              </a:rPr>
              <a:t>Rafforzamento dell’Ace. </a:t>
            </a:r>
            <a:r>
              <a:rPr lang="it-IT" dirty="0" smtClean="0">
                <a:solidFill>
                  <a:schemeClr val="accent1"/>
                </a:solidFill>
              </a:rPr>
              <a:t>Costo 5 miliardi di euro. </a:t>
            </a:r>
          </a:p>
          <a:p>
            <a:endParaRPr lang="it-IT" sz="1200" b="1" u="sng" dirty="0" smtClean="0">
              <a:solidFill>
                <a:schemeClr val="accent1"/>
              </a:solidFill>
            </a:endParaRPr>
          </a:p>
          <a:p>
            <a:r>
              <a:rPr lang="it-IT" b="1" u="sng" dirty="0" smtClean="0">
                <a:solidFill>
                  <a:schemeClr val="accent1"/>
                </a:solidFill>
              </a:rPr>
              <a:t>Totale riduzione prelievo e costo 43 miliardi</a:t>
            </a:r>
            <a:endParaRPr lang="it-IT" b="1" u="sng" dirty="0">
              <a:solidFill>
                <a:schemeClr val="accent1"/>
              </a:solidFill>
            </a:endParaRPr>
          </a:p>
          <a:p>
            <a:endParaRPr lang="it-IT" b="1" u="sng" dirty="0">
              <a:solidFill>
                <a:schemeClr val="accent1"/>
              </a:solidFill>
            </a:endParaRPr>
          </a:p>
        </p:txBody>
      </p:sp>
      <p:sp>
        <p:nvSpPr>
          <p:cNvPr id="4" name="Segnaposto numero diapositiva 3"/>
          <p:cNvSpPr>
            <a:spLocks noGrp="1"/>
          </p:cNvSpPr>
          <p:nvPr>
            <p:ph type="sldNum" sz="quarter" idx="12"/>
          </p:nvPr>
        </p:nvSpPr>
        <p:spPr/>
        <p:txBody>
          <a:bodyPr/>
          <a:lstStyle/>
          <a:p>
            <a:pPr>
              <a:defRPr/>
            </a:pPr>
            <a:fld id="{90068B2F-F127-493E-A66F-BFE34E56B332}" type="slidenum">
              <a:rPr lang="it-IT" smtClean="0"/>
              <a:pPr>
                <a:defRPr/>
              </a:pPr>
              <a:t>4</a:t>
            </a:fld>
            <a:endParaRPr lang="it-IT"/>
          </a:p>
        </p:txBody>
      </p:sp>
    </p:spTree>
    <p:extLst>
      <p:ext uri="{BB962C8B-B14F-4D97-AF65-F5344CB8AC3E}">
        <p14:creationId xmlns:p14="http://schemas.microsoft.com/office/powerpoint/2010/main" xmlns="" val="3378576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olo 1"/>
          <p:cNvSpPr>
            <a:spLocks noGrp="1"/>
          </p:cNvSpPr>
          <p:nvPr>
            <p:ph type="title"/>
          </p:nvPr>
        </p:nvSpPr>
        <p:spPr>
          <a:xfrm>
            <a:off x="457200" y="44450"/>
            <a:ext cx="3827463" cy="863600"/>
          </a:xfrm>
        </p:spPr>
        <p:txBody>
          <a:bodyPr/>
          <a:lstStyle/>
          <a:p>
            <a:pPr algn="l" eaLnBrk="1" hangingPunct="1"/>
            <a:r>
              <a:rPr lang="it-IT" sz="2800" smtClean="0"/>
              <a:t>… le misure di contrasto</a:t>
            </a:r>
          </a:p>
        </p:txBody>
      </p:sp>
      <p:sp>
        <p:nvSpPr>
          <p:cNvPr id="6" name="CasellaDiTesto 5"/>
          <p:cNvSpPr txBox="1"/>
          <p:nvPr/>
        </p:nvSpPr>
        <p:spPr>
          <a:xfrm>
            <a:off x="414338" y="1009650"/>
            <a:ext cx="2717800" cy="9223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268288" indent="-268288" fontAlgn="auto">
              <a:spcBef>
                <a:spcPts val="0"/>
              </a:spcBef>
              <a:spcAft>
                <a:spcPts val="0"/>
              </a:spcAft>
              <a:defRPr/>
            </a:pPr>
            <a:r>
              <a:rPr lang="it-IT" dirty="0">
                <a:latin typeface="+mn-lt"/>
                <a:cs typeface="MV Boli" panose="02000500030200090000" pitchFamily="2" charset="0"/>
              </a:rPr>
              <a:t>9.  Accredito diretto sul bilancio dello Stato dell’IVA a carico delle PA</a:t>
            </a:r>
          </a:p>
        </p:txBody>
      </p:sp>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5" name="CasellaDiTesto 175"/>
          <p:cNvSpPr txBox="1">
            <a:spLocks noChangeArrowheads="1"/>
          </p:cNvSpPr>
          <p:nvPr/>
        </p:nvSpPr>
        <p:spPr bwMode="auto">
          <a:xfrm>
            <a:off x="395288" y="3154363"/>
            <a:ext cx="8185150" cy="3370262"/>
          </a:xfrm>
          <a:prstGeom prst="rect">
            <a:avLst/>
          </a:prstGeom>
          <a:noFill/>
          <a:ln>
            <a:noFill/>
          </a:ln>
          <a:extLst/>
        </p:spPr>
        <p:txBody>
          <a:bodyPr>
            <a:spAutoFit/>
          </a:bodyPr>
          <a:lstStyle>
            <a:lvl1pPr eaLnBrk="0" hangingPunct="0">
              <a:spcBef>
                <a:spcPct val="20000"/>
              </a:spcBef>
              <a:buFont typeface="Arial" charset="0"/>
              <a:buChar char="•"/>
              <a:tabLst>
                <a:tab pos="53498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53498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3498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3498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3498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34988" algn="l"/>
              </a:tabLst>
              <a:defRPr sz="2000">
                <a:solidFill>
                  <a:schemeClr val="tx1"/>
                </a:solidFill>
                <a:latin typeface="Calibri" pitchFamily="34" charset="0"/>
              </a:defRPr>
            </a:lvl9pPr>
          </a:lstStyle>
          <a:p>
            <a:pPr marL="0" lvl="1" indent="-273050" algn="just" eaLnBrk="1" fontAlgn="auto" hangingPunct="1">
              <a:spcBef>
                <a:spcPts val="600"/>
              </a:spcBef>
              <a:spcAft>
                <a:spcPts val="0"/>
              </a:spcAft>
              <a:buFont typeface="Arial" charset="0"/>
              <a:buNone/>
              <a:defRPr/>
            </a:pPr>
            <a:r>
              <a:rPr lang="it-IT" sz="1800" dirty="0" smtClean="0">
                <a:latin typeface="+mn-lt"/>
              </a:rPr>
              <a:t>L’obiettivo è quello di evitare che parte dell’IVA pagata dalla Pubblica amministrazione ai propri fornitori non venga poi versata allo Stato. </a:t>
            </a:r>
          </a:p>
          <a:p>
            <a:pPr marL="0" lvl="1" indent="-273050" algn="just" eaLnBrk="1" fontAlgn="auto" hangingPunct="1">
              <a:spcBef>
                <a:spcPts val="600"/>
              </a:spcBef>
              <a:spcAft>
                <a:spcPts val="0"/>
              </a:spcAft>
              <a:buFont typeface="Arial" charset="0"/>
              <a:buNone/>
              <a:defRPr/>
            </a:pPr>
            <a:r>
              <a:rPr lang="it-IT" sz="1800" dirty="0" smtClean="0">
                <a:latin typeface="+mn-lt"/>
              </a:rPr>
              <a:t>Si tratta di far versare dalle Pubbliche amministrazioni l’IVA dovuta per acquisti e investimenti effettuati, direttamente su uno specifico capitolo d’entrata del bilancio dello Stato anziché ai propri fornitori.</a:t>
            </a:r>
          </a:p>
          <a:p>
            <a:pPr marL="0" lvl="1" indent="-273050" algn="just" eaLnBrk="1" fontAlgn="auto" hangingPunct="1">
              <a:spcBef>
                <a:spcPts val="600"/>
              </a:spcBef>
              <a:spcAft>
                <a:spcPts val="0"/>
              </a:spcAft>
              <a:buFont typeface="Arial" charset="0"/>
              <a:buNone/>
              <a:defRPr/>
            </a:pPr>
            <a:r>
              <a:rPr lang="it-IT" sz="1800" dirty="0" smtClean="0">
                <a:latin typeface="+mn-lt"/>
              </a:rPr>
              <a:t>Scomparirebbe l’obbligo per i fornitori di anticipare (per competenza) l’IVA non ancora incassata (per cassa) e tutte le norme agevolative introdotte per differire il versamento al momento del pagamento potrebbero essere cancellate.</a:t>
            </a:r>
          </a:p>
          <a:p>
            <a:pPr marL="0" lvl="1" indent="-273050" algn="just" eaLnBrk="1" fontAlgn="auto" hangingPunct="1">
              <a:spcBef>
                <a:spcPts val="600"/>
              </a:spcBef>
              <a:spcAft>
                <a:spcPts val="0"/>
              </a:spcAft>
              <a:buFont typeface="Arial" charset="0"/>
              <a:buNone/>
              <a:defRPr/>
            </a:pPr>
            <a:r>
              <a:rPr lang="it-IT" sz="1800" dirty="0" smtClean="0">
                <a:latin typeface="+mn-lt"/>
              </a:rPr>
              <a:t>Il nuovo regime dovrà essere accompagnato da una norma che consenta l’accesso ai rimborsi IVA e alle compensazioni con periodicità trimestrale, anziché annuale, per chi opera prevalentemente con lo Stato.</a:t>
            </a:r>
            <a:endParaRPr lang="it-IT" altLang="it-IT" sz="1800" dirty="0" smtClean="0">
              <a:latin typeface="+mn-lt"/>
            </a:endParaRPr>
          </a:p>
        </p:txBody>
      </p:sp>
      <p:sp>
        <p:nvSpPr>
          <p:cNvPr id="200" name="CasellaDiTesto 199"/>
          <p:cNvSpPr txBox="1"/>
          <p:nvPr/>
        </p:nvSpPr>
        <p:spPr>
          <a:xfrm>
            <a:off x="1476375" y="2295525"/>
            <a:ext cx="2159000"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fontAlgn="auto">
              <a:spcBef>
                <a:spcPts val="0"/>
              </a:spcBef>
              <a:spcAft>
                <a:spcPts val="0"/>
              </a:spcAft>
              <a:defRPr/>
            </a:pPr>
            <a:r>
              <a:rPr lang="it-IT" dirty="0">
                <a:latin typeface="+mn-lt"/>
                <a:cs typeface="MV Boli" panose="02000500030200090000" pitchFamily="2" charset="0"/>
              </a:rPr>
              <a:t>Gettito recuperabile: 0,8 mld</a:t>
            </a:r>
          </a:p>
        </p:txBody>
      </p:sp>
      <p:sp>
        <p:nvSpPr>
          <p:cNvPr id="201" name="Freccia curva 200"/>
          <p:cNvSpPr/>
          <p:nvPr/>
        </p:nvSpPr>
        <p:spPr>
          <a:xfrm flipV="1">
            <a:off x="684213" y="1935163"/>
            <a:ext cx="792162" cy="719137"/>
          </a:xfrm>
          <a:prstGeom prst="bentArrow">
            <a:avLst>
              <a:gd name="adj1" fmla="val 8211"/>
              <a:gd name="adj2" fmla="val 11110"/>
              <a:gd name="adj3" fmla="val 37790"/>
              <a:gd name="adj4" fmla="val 46192"/>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12" name="CasellaDiTesto 11"/>
          <p:cNvSpPr txBox="1"/>
          <p:nvPr/>
        </p:nvSpPr>
        <p:spPr>
          <a:xfrm>
            <a:off x="3779838" y="981075"/>
            <a:ext cx="489585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marL="176213" indent="-176213" fontAlgn="auto">
              <a:spcBef>
                <a:spcPts val="0"/>
              </a:spcBef>
              <a:spcAft>
                <a:spcPts val="0"/>
              </a:spcAft>
              <a:buFont typeface="Wingdings" pitchFamily="2" charset="2"/>
              <a:buChar char="q"/>
              <a:defRPr/>
            </a:pPr>
            <a:r>
              <a:rPr lang="it-IT" sz="1600" dirty="0" smtClean="0">
                <a:latin typeface="+mn-lt"/>
                <a:cs typeface="MV Boli" panose="02000500030200090000" pitchFamily="2" charset="0"/>
              </a:rPr>
              <a:t> Omessa </a:t>
            </a:r>
            <a:r>
              <a:rPr lang="it-IT" sz="1600" dirty="0">
                <a:latin typeface="+mn-lt"/>
                <a:cs typeface="MV Boli" panose="02000500030200090000" pitchFamily="2" charset="0"/>
              </a:rPr>
              <a:t>dichiarazione dell’IVA al consumo</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Omessa dichiarazione di cessioni intermedie fatturate</a:t>
            </a:r>
          </a:p>
          <a:p>
            <a:pPr marL="176213" indent="-176213" fontAlgn="auto">
              <a:spcBef>
                <a:spcPts val="0"/>
              </a:spcBef>
              <a:spcAft>
                <a:spcPts val="0"/>
              </a:spcAft>
              <a:buFont typeface="Wingdings" pitchFamily="2" charset="2"/>
              <a:buChar char="q"/>
              <a:defRPr/>
            </a:pPr>
            <a:r>
              <a:rPr lang="it-IT" sz="1600" dirty="0" smtClean="0">
                <a:solidFill>
                  <a:schemeClr val="tx1">
                    <a:lumMod val="50000"/>
                    <a:lumOff val="50000"/>
                  </a:schemeClr>
                </a:solidFill>
                <a:latin typeface="+mn-lt"/>
                <a:cs typeface="MV Boli" panose="02000500030200090000" pitchFamily="2" charset="0"/>
              </a:rPr>
              <a:t> Omessa </a:t>
            </a:r>
            <a:r>
              <a:rPr lang="it-IT" sz="1600" dirty="0">
                <a:solidFill>
                  <a:schemeClr val="tx1">
                    <a:lumMod val="50000"/>
                    <a:lumOff val="50000"/>
                  </a:schemeClr>
                </a:solidFill>
                <a:latin typeface="+mn-lt"/>
                <a:cs typeface="MV Boli" panose="02000500030200090000" pitchFamily="2" charset="0"/>
              </a:rPr>
              <a:t>fatturazione/dichiarazione di cessioni intermedie di beni non </a:t>
            </a:r>
            <a:r>
              <a:rPr lang="it-IT" sz="1600" dirty="0" smtClean="0">
                <a:solidFill>
                  <a:schemeClr val="tx1">
                    <a:lumMod val="50000"/>
                    <a:lumOff val="50000"/>
                  </a:schemeClr>
                </a:solidFill>
                <a:latin typeface="+mn-lt"/>
                <a:cs typeface="MV Boli" panose="02000500030200090000" pitchFamily="2" charset="0"/>
              </a:rPr>
              <a:t>detraibili</a:t>
            </a: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a:t>
            </a:r>
            <a:r>
              <a:rPr lang="it-IT" sz="1600" dirty="0" smtClean="0">
                <a:solidFill>
                  <a:schemeClr val="tx1">
                    <a:lumMod val="50000"/>
                    <a:lumOff val="50000"/>
                  </a:schemeClr>
                </a:solidFill>
                <a:latin typeface="+mn-lt"/>
                <a:cs typeface="MV Boli" panose="02000500030200090000" pitchFamily="2" charset="0"/>
              </a:rPr>
              <a:t>Falsa fatturazione</a:t>
            </a:r>
            <a:endParaRPr lang="it-IT" sz="1600" dirty="0">
              <a:solidFill>
                <a:schemeClr val="tx1">
                  <a:lumMod val="50000"/>
                  <a:lumOff val="50000"/>
                </a:schemeClr>
              </a:solidFill>
              <a:latin typeface="+mn-lt"/>
              <a:cs typeface="MV Boli" panose="02000500030200090000" pitchFamily="2" charset="0"/>
            </a:endParaRPr>
          </a:p>
          <a:p>
            <a:pPr marL="176213" indent="-176213" fontAlgn="auto">
              <a:spcBef>
                <a:spcPts val="0"/>
              </a:spcBef>
              <a:spcAft>
                <a:spcPts val="0"/>
              </a:spcAft>
              <a:buFont typeface="Wingdings" pitchFamily="2" charset="2"/>
              <a:buChar char="q"/>
              <a:defRPr/>
            </a:pPr>
            <a:r>
              <a:rPr lang="it-IT" sz="1600" dirty="0">
                <a:solidFill>
                  <a:schemeClr val="tx1">
                    <a:lumMod val="50000"/>
                    <a:lumOff val="50000"/>
                  </a:schemeClr>
                </a:solidFill>
                <a:latin typeface="+mn-lt"/>
                <a:cs typeface="MV Boli" panose="02000500030200090000" pitchFamily="2" charset="0"/>
              </a:rPr>
              <a:t> Uso strumentale delle  aliquote</a:t>
            </a:r>
          </a:p>
        </p:txBody>
      </p:sp>
      <p:cxnSp>
        <p:nvCxnSpPr>
          <p:cNvPr id="14" name="Connettore 2 13"/>
          <p:cNvCxnSpPr>
            <a:stCxn id="6" idx="3"/>
          </p:cNvCxnSpPr>
          <p:nvPr/>
        </p:nvCxnSpPr>
        <p:spPr>
          <a:xfrm flipV="1">
            <a:off x="3132138" y="1125538"/>
            <a:ext cx="719137" cy="3460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a:xfrm>
            <a:off x="6542856" y="6356350"/>
            <a:ext cx="2133600" cy="365125"/>
          </a:xfrm>
        </p:spPr>
        <p:txBody>
          <a:bodyPr/>
          <a:lstStyle/>
          <a:p>
            <a:pPr>
              <a:defRPr/>
            </a:pPr>
            <a:fld id="{D7C1FE44-775C-4F67-B285-64CF84385BBE}" type="slidenum">
              <a:rPr lang="it-IT"/>
              <a:pPr>
                <a:defRPr/>
              </a:pPr>
              <a:t>40</a:t>
            </a:fld>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8064896" cy="4824536"/>
          </a:xfrm>
        </p:spPr>
        <p:txBody>
          <a:bodyPr rtlCol="0">
            <a:normAutofit/>
          </a:bodyPr>
          <a:lstStyle/>
          <a:p>
            <a:pPr algn="l" eaLnBrk="1" fontAlgn="auto" hangingPunct="1">
              <a:spcAft>
                <a:spcPts val="0"/>
              </a:spcAft>
              <a:defRPr/>
            </a:pPr>
            <a:r>
              <a:rPr lang="it-IT" sz="2400" i="1" kern="10" dirty="0" smtClean="0">
                <a:ln w="9525">
                  <a:solidFill>
                    <a:srgbClr val="243F60"/>
                  </a:solidFill>
                  <a:round/>
                  <a:headEnd/>
                  <a:tailEnd/>
                </a:ln>
                <a:solidFill>
                  <a:schemeClr val="accent1">
                    <a:lumMod val="20000"/>
                    <a:lumOff val="80000"/>
                  </a:schemeClr>
                </a:solidFill>
              </a:rPr>
              <a:t>-   Una strategia di riforma </a:t>
            </a: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a:ln w="9525">
                  <a:solidFill>
                    <a:srgbClr val="243F60"/>
                  </a:solidFill>
                  <a:round/>
                  <a:headEnd/>
                  <a:tailEnd/>
                </a:ln>
                <a:solidFill>
                  <a:schemeClr val="accent1">
                    <a:lumMod val="20000"/>
                    <a:lumOff val="80000"/>
                  </a:schemeClr>
                </a:solidFill>
              </a:rPr>
              <a:t>-   Come funziona </a:t>
            </a:r>
            <a:r>
              <a:rPr lang="it-IT" sz="2400" i="1" kern="10" dirty="0" smtClean="0">
                <a:ln w="9525">
                  <a:solidFill>
                    <a:srgbClr val="243F60"/>
                  </a:solidFill>
                  <a:round/>
                  <a:headEnd/>
                  <a:tailEnd/>
                </a:ln>
                <a:solidFill>
                  <a:schemeClr val="accent1">
                    <a:lumMod val="20000"/>
                    <a:lumOff val="80000"/>
                  </a:schemeClr>
                </a:solidFill>
              </a:rPr>
              <a:t>l’IVA</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lumMod val="20000"/>
                    <a:lumOff val="80000"/>
                  </a:schemeClr>
                </a:solidFill>
              </a:rPr>
              <a:t>-   I meccanismi dell’evasione</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Le misure di contrasto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   </a:t>
            </a:r>
            <a:r>
              <a:rPr lang="it-IT" sz="2400" i="1" u="sng"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Il recupero di gettito</a:t>
            </a: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Una proposta di riforma fiscale</a:t>
            </a:r>
            <a:endParaRPr lang="it-IT" sz="2400" i="1" dirty="0">
              <a:solidFill>
                <a:schemeClr val="accent1">
                  <a:lumMod val="20000"/>
                  <a:lumOff val="8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olo 1"/>
          <p:cNvSpPr>
            <a:spLocks noGrp="1"/>
          </p:cNvSpPr>
          <p:nvPr>
            <p:ph type="title"/>
          </p:nvPr>
        </p:nvSpPr>
        <p:spPr>
          <a:xfrm>
            <a:off x="457200" y="44450"/>
            <a:ext cx="4043363" cy="863600"/>
          </a:xfrm>
        </p:spPr>
        <p:txBody>
          <a:bodyPr/>
          <a:lstStyle/>
          <a:p>
            <a:pPr algn="l" eaLnBrk="1" hangingPunct="1"/>
            <a:r>
              <a:rPr lang="it-IT" sz="2800" smtClean="0"/>
              <a:t>il recupero di gettito</a:t>
            </a:r>
          </a:p>
        </p:txBody>
      </p:sp>
      <p:cxnSp>
        <p:nvCxnSpPr>
          <p:cNvPr id="48" name="Connettore 1 47"/>
          <p:cNvCxnSpPr/>
          <p:nvPr/>
        </p:nvCxnSpPr>
        <p:spPr>
          <a:xfrm>
            <a:off x="468313" y="836712"/>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188" name="CasellaDiTesto 175"/>
          <p:cNvSpPr txBox="1">
            <a:spLocks noChangeArrowheads="1"/>
          </p:cNvSpPr>
          <p:nvPr/>
        </p:nvSpPr>
        <p:spPr bwMode="auto">
          <a:xfrm>
            <a:off x="395288" y="836712"/>
            <a:ext cx="8256587" cy="1154162"/>
          </a:xfrm>
          <a:prstGeom prst="rect">
            <a:avLst/>
          </a:prstGeom>
          <a:noFill/>
          <a:ln w="9525">
            <a:noFill/>
            <a:miter lim="800000"/>
            <a:headEnd/>
            <a:tailEnd/>
          </a:ln>
        </p:spPr>
        <p:txBody>
          <a:bodyPr>
            <a:spAutoFit/>
          </a:bodyPr>
          <a:lstStyle/>
          <a:p>
            <a:pPr marL="0" lvl="1" indent="-273050" algn="just">
              <a:spcBef>
                <a:spcPts val="600"/>
              </a:spcBef>
              <a:buFont typeface="Arial" charset="0"/>
              <a:buNone/>
              <a:tabLst>
                <a:tab pos="534988" algn="l"/>
              </a:tabLst>
            </a:pPr>
            <a:r>
              <a:rPr lang="it-IT" sz="1600" dirty="0">
                <a:latin typeface="Calibri" pitchFamily="34" charset="0"/>
              </a:rPr>
              <a:t>Laddove le precedenti misure fanno emergere cessioni imponibili non dichiarate, al recupero dell’IVA si aggiunge quello di imposte sui redditi e IRAP.</a:t>
            </a:r>
          </a:p>
          <a:p>
            <a:pPr marL="0" lvl="1" indent="-273050" algn="just">
              <a:spcBef>
                <a:spcPts val="600"/>
              </a:spcBef>
              <a:buFont typeface="Arial" charset="0"/>
              <a:buNone/>
              <a:tabLst>
                <a:tab pos="534988" algn="l"/>
              </a:tabLst>
            </a:pPr>
            <a:r>
              <a:rPr lang="it-IT" altLang="it-IT" sz="1600" dirty="0">
                <a:latin typeface="Calibri" pitchFamily="34" charset="0"/>
              </a:rPr>
              <a:t>Senza tener conto delle possibili sovrapposizioni, il recupero di gettito complessivamente stimato per i singoli provvedimenti è il seguente:</a:t>
            </a:r>
          </a:p>
        </p:txBody>
      </p:sp>
      <p:graphicFrame>
        <p:nvGraphicFramePr>
          <p:cNvPr id="95284" name="Group 52"/>
          <p:cNvGraphicFramePr>
            <a:graphicFrameLocks noGrp="1"/>
          </p:cNvGraphicFramePr>
          <p:nvPr>
            <p:extLst>
              <p:ext uri="{D42A27DB-BD31-4B8C-83A1-F6EECF244321}">
                <p14:modId xmlns:p14="http://schemas.microsoft.com/office/powerpoint/2010/main" xmlns="" val="432251050"/>
              </p:ext>
            </p:extLst>
          </p:nvPr>
        </p:nvGraphicFramePr>
        <p:xfrm>
          <a:off x="468313" y="2015735"/>
          <a:ext cx="8135937" cy="3772952"/>
        </p:xfrm>
        <a:graphic>
          <a:graphicData uri="http://schemas.openxmlformats.org/drawingml/2006/table">
            <a:tbl>
              <a:tblPr/>
              <a:tblGrid>
                <a:gridCol w="5349875"/>
                <a:gridCol w="986060"/>
                <a:gridCol w="1800002"/>
              </a:tblGrid>
              <a:tr h="609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D9D9D9"/>
                          </a:solidFill>
                          <a:effectLst/>
                          <a:latin typeface="Calibri" pitchFamily="34" charset="0"/>
                        </a:rPr>
                        <a:t>Provvedimento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D9D9D9"/>
                          </a:solidFill>
                          <a:effectLst/>
                          <a:latin typeface="Calibri" pitchFamily="34" charset="0"/>
                        </a:rPr>
                        <a:t>IVA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D9D9D9"/>
                          </a:solidFill>
                          <a:effectLst/>
                          <a:latin typeface="Calibri" pitchFamily="34" charset="0"/>
                        </a:rPr>
                        <a:t>Imposte sui redditi e IRAP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Adozione di un’aliquota unica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3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Applicazione del metodo “base da base” alle cessioni al consumo finale del commercio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Applicazione dell’aliquota ordinaria agli scambi intermedi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Introduzione dello scontrino telematico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Pagamento con carta elettronica delle prestazioni professionali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Applicazione del “reverse </a:t>
                      </a:r>
                      <a:r>
                        <a:rPr kumimoji="0" lang="it-IT" sz="1400" b="1" i="0" u="none" strike="noStrike" cap="none" normalizeH="0" baseline="0" dirty="0" err="1" smtClean="0">
                          <a:ln>
                            <a:noFill/>
                          </a:ln>
                          <a:solidFill>
                            <a:srgbClr val="000000"/>
                          </a:solidFill>
                          <a:effectLst/>
                          <a:latin typeface="Calibri" pitchFamily="34" charset="0"/>
                        </a:rPr>
                        <a:t>charge</a:t>
                      </a:r>
                      <a:r>
                        <a:rPr kumimoji="0" lang="it-IT" sz="1400" b="1" i="0" u="none" strike="noStrike" cap="none" normalizeH="0" baseline="0" dirty="0" smtClean="0">
                          <a:ln>
                            <a:noFill/>
                          </a:ln>
                          <a:solidFill>
                            <a:srgbClr val="000000"/>
                          </a:solidFill>
                          <a:effectLst/>
                          <a:latin typeface="Calibri" pitchFamily="34" charset="0"/>
                        </a:rPr>
                        <a:t>” alle operazioni intermedie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17,4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24,5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Applicazione del “reverse charge” al settore del commercio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13,9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15,3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Fatturazione telematica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14,2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28,5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6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Accredito diretto sul bilancio dello Stato dell’IVA a carico delle PA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8" name="CasellaDiTesto 175"/>
          <p:cNvSpPr txBox="1">
            <a:spLocks noChangeArrowheads="1"/>
          </p:cNvSpPr>
          <p:nvPr/>
        </p:nvSpPr>
        <p:spPr bwMode="auto">
          <a:xfrm>
            <a:off x="323528" y="5877272"/>
            <a:ext cx="8568952" cy="584775"/>
          </a:xfrm>
          <a:prstGeom prst="rect">
            <a:avLst/>
          </a:prstGeom>
          <a:noFill/>
          <a:ln w="9525">
            <a:noFill/>
            <a:miter lim="800000"/>
            <a:headEnd/>
            <a:tailEnd/>
          </a:ln>
        </p:spPr>
        <p:txBody>
          <a:bodyPr wrap="square">
            <a:spAutoFit/>
          </a:bodyPr>
          <a:lstStyle/>
          <a:p>
            <a:pPr marL="0" lvl="1" indent="-273050" algn="just">
              <a:spcBef>
                <a:spcPts val="600"/>
              </a:spcBef>
              <a:buFont typeface="Arial" charset="0"/>
              <a:buNone/>
              <a:tabLst>
                <a:tab pos="534988" algn="l"/>
              </a:tabLst>
            </a:pPr>
            <a:r>
              <a:rPr lang="it-IT" sz="1600" dirty="0" smtClean="0">
                <a:latin typeface="Calibri" pitchFamily="34" charset="0"/>
              </a:rPr>
              <a:t>(*) Nell’ipotesi che il previsto recupero di base imponibile IVA determini un analogo incremento degli imponibili Imposte Dirette e IRAP (in parte compensato dalle perdite IRES dichiarate).</a:t>
            </a:r>
            <a:endParaRPr lang="it-IT" sz="1600" dirty="0">
              <a:latin typeface="Calibri" pitchFamily="34" charset="0"/>
            </a:endParaRPr>
          </a:p>
        </p:txBody>
      </p:sp>
      <p:sp>
        <p:nvSpPr>
          <p:cNvPr id="2" name="Segnaposto numero diapositiva 1"/>
          <p:cNvSpPr>
            <a:spLocks noGrp="1"/>
          </p:cNvSpPr>
          <p:nvPr>
            <p:ph type="sldNum" sz="quarter" idx="12"/>
          </p:nvPr>
        </p:nvSpPr>
        <p:spPr/>
        <p:txBody>
          <a:bodyPr/>
          <a:lstStyle/>
          <a:p>
            <a:pPr>
              <a:defRPr/>
            </a:pPr>
            <a:fld id="{90068B2F-F127-493E-A66F-BFE34E56B332}" type="slidenum">
              <a:rPr lang="it-IT" smtClean="0"/>
              <a:pPr>
                <a:defRPr/>
              </a:pPr>
              <a:t>42</a:t>
            </a:fld>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8064896" cy="4824536"/>
          </a:xfrm>
        </p:spPr>
        <p:txBody>
          <a:bodyPr rtlCol="0">
            <a:normAutofit/>
          </a:bodyPr>
          <a:lstStyle/>
          <a:p>
            <a:pPr algn="l" eaLnBrk="1" fontAlgn="auto" hangingPunct="1">
              <a:spcAft>
                <a:spcPts val="0"/>
              </a:spcAft>
              <a:defRPr/>
            </a:pPr>
            <a:r>
              <a:rPr lang="it-IT" sz="2400" i="1" kern="10" smtClean="0">
                <a:ln w="9525">
                  <a:solidFill>
                    <a:srgbClr val="243F60"/>
                  </a:solidFill>
                  <a:round/>
                  <a:headEnd/>
                  <a:tailEnd/>
                </a:ln>
                <a:solidFill>
                  <a:schemeClr val="accent1">
                    <a:lumMod val="20000"/>
                    <a:lumOff val="80000"/>
                  </a:schemeClr>
                </a:solidFill>
              </a:rPr>
              <a:t>-   Una strategia di riforma </a:t>
            </a:r>
            <a:r>
              <a:rPr lang="it-IT" sz="2400" i="1" kern="10" smtClean="0">
                <a:ln w="9525">
                  <a:solidFill>
                    <a:srgbClr val="243F60"/>
                  </a:solidFill>
                  <a:round/>
                  <a:headEnd/>
                  <a:tailEnd/>
                </a:ln>
                <a:solidFill>
                  <a:schemeClr val="accent1"/>
                </a:solidFill>
              </a:rPr>
              <a:t/>
            </a:r>
            <a:br>
              <a:rPr lang="it-IT" sz="2400" i="1" kern="10" smtClean="0">
                <a:ln w="9525">
                  <a:solidFill>
                    <a:srgbClr val="243F60"/>
                  </a:solidFill>
                  <a:round/>
                  <a:headEnd/>
                  <a:tailEnd/>
                </a:ln>
                <a:solidFill>
                  <a:schemeClr val="accent1"/>
                </a:solidFill>
              </a:rPr>
            </a:br>
            <a:r>
              <a:rPr lang="it-IT" sz="2400" i="1" kern="10" smtClean="0">
                <a:ln w="9525">
                  <a:solidFill>
                    <a:srgbClr val="243F60"/>
                  </a:solidFill>
                  <a:round/>
                  <a:headEnd/>
                  <a:tailEnd/>
                </a:ln>
                <a:solidFill>
                  <a:schemeClr val="accent1"/>
                </a:solidFill>
              </a:rPr>
              <a:t/>
            </a:r>
            <a:br>
              <a:rPr lang="it-IT" sz="2400" i="1" kern="10" smtClean="0">
                <a:ln w="9525">
                  <a:solidFill>
                    <a:srgbClr val="243F60"/>
                  </a:solidFill>
                  <a:round/>
                  <a:headEnd/>
                  <a:tailEnd/>
                </a:ln>
                <a:solidFill>
                  <a:schemeClr val="accent1"/>
                </a:solidFill>
              </a:rPr>
            </a:br>
            <a:r>
              <a:rPr lang="it-IT" sz="2400" i="1" kern="10" smtClean="0">
                <a:ln w="9525">
                  <a:solidFill>
                    <a:srgbClr val="243F60"/>
                  </a:solidFill>
                  <a:round/>
                  <a:headEnd/>
                  <a:tailEnd/>
                </a:ln>
                <a:solidFill>
                  <a:schemeClr val="accent1">
                    <a:lumMod val="20000"/>
                    <a:lumOff val="80000"/>
                  </a:schemeClr>
                </a:solidFill>
              </a:rPr>
              <a:t>-   Come funziona l’IVA</a:t>
            </a:r>
            <a:r>
              <a:rPr lang="it-IT" sz="2400" i="1" kern="10" smtClean="0">
                <a:ln w="9525">
                  <a:solidFill>
                    <a:srgbClr val="243F60"/>
                  </a:solidFill>
                  <a:round/>
                  <a:headEnd/>
                  <a:tailEnd/>
                </a:ln>
                <a:solidFill>
                  <a:schemeClr val="accent1"/>
                </a:solidFill>
              </a:rPr>
              <a:t/>
            </a:r>
            <a:br>
              <a:rPr lang="it-IT" sz="2400" i="1" kern="10" smtClean="0">
                <a:ln w="9525">
                  <a:solidFill>
                    <a:srgbClr val="243F60"/>
                  </a:solidFill>
                  <a:round/>
                  <a:headEnd/>
                  <a:tailEnd/>
                </a:ln>
                <a:solidFill>
                  <a:schemeClr val="accent1"/>
                </a:solidFill>
              </a:rPr>
            </a:br>
            <a:r>
              <a:rPr lang="it-IT" sz="2400" i="1" kern="10" smtClean="0">
                <a:ln w="9525">
                  <a:solidFill>
                    <a:srgbClr val="243F60"/>
                  </a:solidFill>
                  <a:round/>
                  <a:headEnd/>
                  <a:tailEnd/>
                </a:ln>
                <a:solidFill>
                  <a:schemeClr val="accent1"/>
                </a:solidFill>
              </a:rPr>
              <a:t/>
            </a:r>
            <a:br>
              <a:rPr lang="it-IT" sz="2400" i="1" kern="10" smtClean="0">
                <a:ln w="9525">
                  <a:solidFill>
                    <a:srgbClr val="243F60"/>
                  </a:solidFill>
                  <a:round/>
                  <a:headEnd/>
                  <a:tailEnd/>
                </a:ln>
                <a:solidFill>
                  <a:schemeClr val="accent1"/>
                </a:solidFill>
              </a:rPr>
            </a:br>
            <a:r>
              <a:rPr lang="it-IT" sz="2400" i="1" kern="10" smtClean="0">
                <a:ln w="9525">
                  <a:solidFill>
                    <a:srgbClr val="243F60"/>
                  </a:solidFill>
                  <a:round/>
                  <a:headEnd/>
                  <a:tailEnd/>
                </a:ln>
                <a:solidFill>
                  <a:schemeClr val="accent1">
                    <a:lumMod val="20000"/>
                    <a:lumOff val="80000"/>
                  </a:schemeClr>
                </a:solidFill>
              </a:rPr>
              <a:t>-   I meccanismi dell’evasione</a:t>
            </a:r>
            <a:br>
              <a:rPr lang="it-IT" sz="2400" i="1" kern="10" smtClean="0">
                <a:ln w="9525">
                  <a:solidFill>
                    <a:srgbClr val="243F60"/>
                  </a:solidFill>
                  <a:round/>
                  <a:headEnd/>
                  <a:tailEnd/>
                </a:ln>
                <a:solidFill>
                  <a:schemeClr val="accent1">
                    <a:lumMod val="20000"/>
                    <a:lumOff val="80000"/>
                  </a:schemeClr>
                </a:solidFill>
              </a:rPr>
            </a:br>
            <a:r>
              <a:rPr lang="it-IT" sz="2400" i="1" kern="10" smtClean="0">
                <a:ln w="9525">
                  <a:solidFill>
                    <a:srgbClr val="243F60"/>
                  </a:solidFill>
                  <a:round/>
                  <a:headEnd/>
                  <a:tailEnd/>
                </a:ln>
                <a:solidFill>
                  <a:schemeClr val="accent1">
                    <a:lumMod val="20000"/>
                    <a:lumOff val="80000"/>
                  </a:schemeClr>
                </a:solidFill>
              </a:rPr>
              <a:t/>
            </a:r>
            <a:br>
              <a:rPr lang="it-IT" sz="2400" i="1" kern="10" smtClean="0">
                <a:ln w="9525">
                  <a:solidFill>
                    <a:srgbClr val="243F60"/>
                  </a:solidFill>
                  <a:round/>
                  <a:headEnd/>
                  <a:tailEnd/>
                </a:ln>
                <a:solidFill>
                  <a:schemeClr val="accent1">
                    <a:lumMod val="20000"/>
                    <a:lumOff val="80000"/>
                  </a:schemeClr>
                </a:solidFill>
              </a:rPr>
            </a:br>
            <a:r>
              <a:rPr lang="it-IT" sz="2400" i="1" kern="10" smtClean="0">
                <a:ln w="9525">
                  <a:solidFill>
                    <a:srgbClr val="243F60"/>
                  </a:solidFill>
                  <a:round/>
                  <a:headEnd/>
                  <a:tailEnd/>
                </a:ln>
                <a:solidFill>
                  <a:schemeClr val="accent1">
                    <a:lumMod val="20000"/>
                    <a:lumOff val="80000"/>
                  </a:schemeClr>
                </a:solidFill>
              </a:rPr>
              <a:t>-   Le misure di contrasto</a:t>
            </a:r>
            <a:br>
              <a:rPr lang="it-IT" sz="2400" i="1" kern="10" smtClean="0">
                <a:ln w="9525">
                  <a:solidFill>
                    <a:srgbClr val="243F60"/>
                  </a:solidFill>
                  <a:round/>
                  <a:headEnd/>
                  <a:tailEnd/>
                </a:ln>
                <a:solidFill>
                  <a:schemeClr val="accent1">
                    <a:lumMod val="20000"/>
                    <a:lumOff val="80000"/>
                  </a:schemeClr>
                </a:solidFill>
              </a:rPr>
            </a:br>
            <a:r>
              <a:rPr lang="it-IT" sz="2400" i="1" kern="10" smtClean="0">
                <a:ln w="9525">
                  <a:solidFill>
                    <a:srgbClr val="243F60"/>
                  </a:solidFill>
                  <a:round/>
                  <a:headEnd/>
                  <a:tailEnd/>
                </a:ln>
                <a:solidFill>
                  <a:schemeClr val="accent1">
                    <a:lumMod val="20000"/>
                    <a:lumOff val="80000"/>
                  </a:schemeClr>
                </a:solidFill>
              </a:rPr>
              <a:t/>
            </a:r>
            <a:br>
              <a:rPr lang="it-IT" sz="2400" i="1" kern="10" smtClean="0">
                <a:ln w="9525">
                  <a:solidFill>
                    <a:srgbClr val="243F60"/>
                  </a:solidFill>
                  <a:round/>
                  <a:headEnd/>
                  <a:tailEnd/>
                </a:ln>
                <a:solidFill>
                  <a:schemeClr val="accent1">
                    <a:lumMod val="20000"/>
                    <a:lumOff val="80000"/>
                  </a:schemeClr>
                </a:solidFill>
              </a:rPr>
            </a:br>
            <a:r>
              <a:rPr lang="it-IT" sz="2400" i="1" kern="10" smtClean="0">
                <a:ln w="9525">
                  <a:solidFill>
                    <a:srgbClr val="243F60"/>
                  </a:solidFill>
                  <a:round/>
                  <a:headEnd/>
                  <a:tailEnd/>
                </a:ln>
                <a:solidFill>
                  <a:schemeClr val="accent1">
                    <a:lumMod val="20000"/>
                    <a:lumOff val="80000"/>
                  </a:schemeClr>
                </a:solidFill>
              </a:rPr>
              <a:t>-   Il recupero di gettito</a:t>
            </a:r>
            <a:br>
              <a:rPr lang="it-IT" sz="2400" i="1" kern="10" smtClean="0">
                <a:ln w="9525">
                  <a:solidFill>
                    <a:srgbClr val="243F60"/>
                  </a:solidFill>
                  <a:round/>
                  <a:headEnd/>
                  <a:tailEnd/>
                </a:ln>
                <a:solidFill>
                  <a:schemeClr val="accent1">
                    <a:lumMod val="20000"/>
                    <a:lumOff val="80000"/>
                  </a:schemeClr>
                </a:solidFill>
              </a:rPr>
            </a:br>
            <a:r>
              <a:rPr lang="it-IT" sz="2400" i="1" kern="10" smtClean="0">
                <a:ln w="9525">
                  <a:solidFill>
                    <a:srgbClr val="243F60"/>
                  </a:solidFill>
                  <a:round/>
                  <a:headEnd/>
                  <a:tailEnd/>
                </a:ln>
                <a:solidFill>
                  <a:schemeClr val="accent1">
                    <a:lumMod val="20000"/>
                    <a:lumOff val="80000"/>
                  </a:schemeClr>
                </a:solidFill>
              </a:rPr>
              <a:t/>
            </a:r>
            <a:br>
              <a:rPr lang="it-IT" sz="2400" i="1" kern="10" smtClean="0">
                <a:ln w="9525">
                  <a:solidFill>
                    <a:srgbClr val="243F60"/>
                  </a:solidFill>
                  <a:round/>
                  <a:headEnd/>
                  <a:tailEnd/>
                </a:ln>
                <a:solidFill>
                  <a:schemeClr val="accent1">
                    <a:lumMod val="20000"/>
                    <a:lumOff val="80000"/>
                  </a:schemeClr>
                </a:solidFill>
              </a:rPr>
            </a:br>
            <a:r>
              <a:rPr lang="it-IT" sz="2400" i="1" kern="10" smtClean="0">
                <a:ln w="9525">
                  <a:solidFill>
                    <a:srgbClr val="243F60"/>
                  </a:solidFill>
                  <a:round/>
                  <a:headEnd/>
                  <a:tailEnd/>
                </a:ln>
                <a:solidFill>
                  <a:schemeClr val="accent1"/>
                </a:solidFill>
                <a:effectLst>
                  <a:outerShdw blurRad="38100" dist="38100" dir="2700000" algn="tl">
                    <a:srgbClr val="000000">
                      <a:alpha val="43137"/>
                    </a:srgbClr>
                  </a:outerShdw>
                </a:effectLst>
              </a:rPr>
              <a:t>-   </a:t>
            </a:r>
            <a:r>
              <a:rPr lang="it-IT" sz="2400" i="1" u="sng" kern="10" smtClean="0">
                <a:ln w="9525">
                  <a:solidFill>
                    <a:srgbClr val="243F60"/>
                  </a:solidFill>
                  <a:round/>
                  <a:headEnd/>
                  <a:tailEnd/>
                </a:ln>
                <a:solidFill>
                  <a:schemeClr val="accent1"/>
                </a:solidFill>
                <a:effectLst>
                  <a:outerShdw blurRad="38100" dist="38100" dir="2700000" algn="tl">
                    <a:srgbClr val="000000">
                      <a:alpha val="43137"/>
                    </a:srgbClr>
                  </a:outerShdw>
                </a:effectLst>
              </a:rPr>
              <a:t>Una proposta di riforma fiscale</a:t>
            </a:r>
            <a:endParaRPr lang="it-IT" sz="2400" i="1" u="sng" kern="10" dirty="0">
              <a:ln w="9525">
                <a:solidFill>
                  <a:srgbClr val="243F60"/>
                </a:solidFill>
                <a:round/>
                <a:headEnd/>
                <a:tailEnd/>
              </a:ln>
              <a:solidFill>
                <a:schemeClr val="accent1"/>
              </a:solidFill>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olo 1"/>
          <p:cNvSpPr txBox="1">
            <a:spLocks/>
          </p:cNvSpPr>
          <p:nvPr/>
        </p:nvSpPr>
        <p:spPr>
          <a:xfrm>
            <a:off x="457200" y="44450"/>
            <a:ext cx="5122863" cy="863600"/>
          </a:xfrm>
          <a:prstGeom prst="rect">
            <a:avLst/>
          </a:prstGeom>
        </p:spPr>
        <p:txBody>
          <a:bodyPr anchor="ctr">
            <a:normAutofit fontScale="97500"/>
          </a:bodyPr>
          <a:lstStyle/>
          <a:p>
            <a:pPr fontAlgn="auto">
              <a:spcAft>
                <a:spcPts val="0"/>
              </a:spcAft>
              <a:defRPr/>
            </a:pPr>
            <a:r>
              <a:rPr lang="it-IT" sz="2800" dirty="0">
                <a:latin typeface="+mj-lt"/>
                <a:ea typeface="+mj-ea"/>
                <a:cs typeface="+mj-cs"/>
              </a:rPr>
              <a:t>una proposta di riforma fiscale … </a:t>
            </a:r>
          </a:p>
        </p:txBody>
      </p:sp>
      <p:sp>
        <p:nvSpPr>
          <p:cNvPr id="3" name="Segnaposto numero diapositiva 2"/>
          <p:cNvSpPr>
            <a:spLocks noGrp="1"/>
          </p:cNvSpPr>
          <p:nvPr>
            <p:ph type="sldNum" sz="quarter" idx="12"/>
          </p:nvPr>
        </p:nvSpPr>
        <p:spPr/>
        <p:txBody>
          <a:bodyPr/>
          <a:lstStyle/>
          <a:p>
            <a:pPr>
              <a:defRPr/>
            </a:pPr>
            <a:fld id="{118BE432-E3C5-433F-85B3-3C2C16AC22C6}" type="slidenum">
              <a:rPr lang="it-IT"/>
              <a:pPr>
                <a:defRPr/>
              </a:pPr>
              <a:t>44</a:t>
            </a:fld>
            <a:endParaRPr lang="it-IT"/>
          </a:p>
        </p:txBody>
      </p:sp>
      <p:sp>
        <p:nvSpPr>
          <p:cNvPr id="97284" name="CasellaDiTesto 175"/>
          <p:cNvSpPr txBox="1">
            <a:spLocks noChangeArrowheads="1"/>
          </p:cNvSpPr>
          <p:nvPr/>
        </p:nvSpPr>
        <p:spPr bwMode="auto">
          <a:xfrm>
            <a:off x="395288" y="1052513"/>
            <a:ext cx="8256587" cy="1266825"/>
          </a:xfrm>
          <a:prstGeom prst="rect">
            <a:avLst/>
          </a:prstGeom>
          <a:noFill/>
          <a:ln w="9525">
            <a:noFill/>
            <a:miter lim="800000"/>
            <a:headEnd/>
            <a:tailEnd/>
          </a:ln>
        </p:spPr>
        <p:txBody>
          <a:bodyPr>
            <a:spAutoFit/>
          </a:bodyPr>
          <a:lstStyle/>
          <a:p>
            <a:pPr marL="0" lvl="1" indent="-273050" algn="just">
              <a:spcBef>
                <a:spcPts val="600"/>
              </a:spcBef>
              <a:buFont typeface="Arial" charset="0"/>
              <a:buNone/>
              <a:tabLst>
                <a:tab pos="534988" algn="l"/>
              </a:tabLst>
            </a:pPr>
            <a:r>
              <a:rPr lang="it-IT" dirty="0">
                <a:latin typeface="Calibri" pitchFamily="34" charset="0"/>
              </a:rPr>
              <a:t>Ciascuno degli interventi proposti richiede tempi tecnici di attuazione diversi in funzione degli adeguamenti tecnologici e procedurali di cui necessita.</a:t>
            </a:r>
          </a:p>
          <a:p>
            <a:pPr marL="0" lvl="1" indent="-273050" algn="just">
              <a:spcBef>
                <a:spcPts val="600"/>
              </a:spcBef>
              <a:buFont typeface="Arial" charset="0"/>
              <a:buNone/>
              <a:tabLst>
                <a:tab pos="534988" algn="l"/>
              </a:tabLst>
            </a:pPr>
            <a:r>
              <a:rPr lang="it-IT" dirty="0">
                <a:latin typeface="Calibri" pitchFamily="34" charset="0"/>
              </a:rPr>
              <a:t>In prima battuta viene qui indicato un possibile percorso di attuazione della riforma, soggetto in parte all’ottenimento delle necessarie autorizzazioni da parte della UE.</a:t>
            </a:r>
            <a:endParaRPr lang="it-IT" altLang="it-IT" dirty="0">
              <a:latin typeface="Calibri" pitchFamily="34" charset="0"/>
            </a:endParaRPr>
          </a:p>
        </p:txBody>
      </p:sp>
      <p:graphicFrame>
        <p:nvGraphicFramePr>
          <p:cNvPr id="99397" name="Group 69"/>
          <p:cNvGraphicFramePr>
            <a:graphicFrameLocks noGrp="1"/>
          </p:cNvGraphicFramePr>
          <p:nvPr>
            <p:extLst>
              <p:ext uri="{D42A27DB-BD31-4B8C-83A1-F6EECF244321}">
                <p14:modId xmlns:p14="http://schemas.microsoft.com/office/powerpoint/2010/main" xmlns="" val="2145363358"/>
              </p:ext>
            </p:extLst>
          </p:nvPr>
        </p:nvGraphicFramePr>
        <p:xfrm>
          <a:off x="468313" y="2492897"/>
          <a:ext cx="8135937" cy="3749154"/>
        </p:xfrm>
        <a:graphic>
          <a:graphicData uri="http://schemas.openxmlformats.org/drawingml/2006/table">
            <a:tbl>
              <a:tblPr/>
              <a:tblGrid>
                <a:gridCol w="6767512"/>
                <a:gridCol w="455613"/>
                <a:gridCol w="457200"/>
                <a:gridCol w="455612"/>
              </a:tblGrid>
              <a:tr h="421064">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rgbClr val="D9D9D9"/>
                          </a:solidFill>
                          <a:effectLst/>
                          <a:latin typeface="Calibri" pitchFamily="34" charset="0"/>
                        </a:rPr>
                        <a:t>Provvedimenti </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rgbClr val="D9D9D9"/>
                          </a:solidFill>
                          <a:effectLst/>
                          <a:latin typeface="Calibri" pitchFamily="34" charset="0"/>
                        </a:rPr>
                        <a:t>IVA</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it-IT"/>
                    </a:p>
                  </a:txBody>
                  <a:tcPr/>
                </a:tc>
                <a:tc hMerge="1">
                  <a:txBody>
                    <a:bodyPr/>
                    <a:lstStyle/>
                    <a:p>
                      <a:endParaRPr lang="it-IT"/>
                    </a:p>
                  </a:txBody>
                  <a:tcPr/>
                </a:tc>
              </a:tr>
              <a:tr h="224007">
                <a:tc vMerge="1">
                  <a:txBody>
                    <a:bodyPr/>
                    <a:lstStyle/>
                    <a:p>
                      <a:endParaRPr lang="it-IT"/>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rgbClr val="D9D9D9"/>
                          </a:solidFill>
                          <a:effectLst/>
                          <a:latin typeface="Calibri" pitchFamily="34" charset="0"/>
                        </a:rPr>
                        <a:t>2015</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rgbClr val="D9D9D9"/>
                          </a:solidFill>
                          <a:effectLst/>
                          <a:latin typeface="Calibri" pitchFamily="34" charset="0"/>
                        </a:rPr>
                        <a:t>2016</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rgbClr val="D9D9D9"/>
                          </a:solidFill>
                          <a:effectLst/>
                          <a:latin typeface="Calibri" pitchFamily="34" charset="0"/>
                        </a:rPr>
                        <a:t>2017</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r>
              <a:tr h="4244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Accredito diretto sul bilancio dello Stato dell’IVA a carico della PA</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8232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Applicazione dell’aliquota ordinaria agli scambi intermedi</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109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Applicazione del “reverse </a:t>
                      </a:r>
                      <a:r>
                        <a:rPr kumimoji="0" lang="it-IT" sz="1300" b="1" i="0" u="none" strike="noStrike" cap="none" normalizeH="0" baseline="0" dirty="0" err="1" smtClean="0">
                          <a:ln>
                            <a:noFill/>
                          </a:ln>
                          <a:solidFill>
                            <a:schemeClr val="tx1"/>
                          </a:solidFill>
                          <a:effectLst/>
                          <a:latin typeface="Calibri" pitchFamily="34" charset="0"/>
                        </a:rPr>
                        <a:t>charge</a:t>
                      </a:r>
                      <a:r>
                        <a:rPr kumimoji="0" lang="it-IT" sz="1300" b="1" i="0" u="none" strike="noStrike" cap="none" normalizeH="0" baseline="0" dirty="0" smtClean="0">
                          <a:ln>
                            <a:noFill/>
                          </a:ln>
                          <a:solidFill>
                            <a:schemeClr val="tx1"/>
                          </a:solidFill>
                          <a:effectLst/>
                          <a:latin typeface="Calibri" pitchFamily="34" charset="0"/>
                        </a:rPr>
                        <a:t>” al settore del commercio</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7727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Applicazione del metodo “base da base” alle cessioni al consumo finale del commercio </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7727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Fatturazione telematica</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7727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Pagamento con carta elettronica delle prestazioni professionali</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7727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Introduzione dello scontrino telematico</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X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7727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Applicazione del “reverse charge” a tutte le operazioni intermedie </a:t>
                      </a:r>
                    </a:p>
                  </a:txBody>
                  <a:tcPr marL="6927" marR="6927" marT="69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Calibri" pitchFamily="34" charset="0"/>
                        </a:rPr>
                        <a:t> </a:t>
                      </a:r>
                    </a:p>
                  </a:txBody>
                  <a:tcPr marL="6927" marR="6927" marT="6927"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 </a:t>
                      </a:r>
                    </a:p>
                  </a:txBody>
                  <a:tcPr marL="6927" marR="6927" marT="69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300" b="1" i="0" u="none" strike="noStrike" cap="none" normalizeH="0" baseline="0" dirty="0" smtClean="0">
                          <a:ln>
                            <a:noFill/>
                          </a:ln>
                          <a:solidFill>
                            <a:schemeClr val="tx1"/>
                          </a:solidFill>
                          <a:effectLst/>
                          <a:latin typeface="Calibri" pitchFamily="34" charset="0"/>
                        </a:rPr>
                        <a:t>X ? </a:t>
                      </a:r>
                    </a:p>
                  </a:txBody>
                  <a:tcPr marL="6927" marR="6927" marT="6927"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1 47"/>
          <p:cNvCxnSpPr/>
          <p:nvPr/>
        </p:nvCxnSpPr>
        <p:spPr>
          <a:xfrm>
            <a:off x="468313" y="836712"/>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olo 1"/>
          <p:cNvSpPr txBox="1">
            <a:spLocks/>
          </p:cNvSpPr>
          <p:nvPr/>
        </p:nvSpPr>
        <p:spPr>
          <a:xfrm>
            <a:off x="457200" y="-18419"/>
            <a:ext cx="5194920" cy="863600"/>
          </a:xfrm>
          <a:prstGeom prst="rect">
            <a:avLst/>
          </a:prstGeom>
        </p:spPr>
        <p:txBody>
          <a:bodyPr anchor="ctr">
            <a:normAutofit/>
          </a:bodyPr>
          <a:lstStyle/>
          <a:p>
            <a:r>
              <a:rPr lang="it-IT" sz="2700" dirty="0">
                <a:latin typeface="Calibri" pitchFamily="34" charset="0"/>
              </a:rPr>
              <a:t>… una proposta di riforma fiscale </a:t>
            </a:r>
            <a:r>
              <a:rPr lang="it-IT" sz="2700" dirty="0" smtClean="0">
                <a:latin typeface="Calibri" pitchFamily="34" charset="0"/>
              </a:rPr>
              <a:t>…</a:t>
            </a:r>
            <a:endParaRPr lang="it-IT" sz="2700" dirty="0">
              <a:solidFill>
                <a:schemeClr val="hlink"/>
              </a:solidFill>
              <a:latin typeface="Calibri" pitchFamily="34" charset="0"/>
            </a:endParaRPr>
          </a:p>
        </p:txBody>
      </p:sp>
      <p:sp>
        <p:nvSpPr>
          <p:cNvPr id="3" name="Segnaposto numero diapositiva 2"/>
          <p:cNvSpPr>
            <a:spLocks noGrp="1"/>
          </p:cNvSpPr>
          <p:nvPr>
            <p:ph type="sldNum" sz="quarter" idx="12"/>
          </p:nvPr>
        </p:nvSpPr>
        <p:spPr/>
        <p:txBody>
          <a:bodyPr/>
          <a:lstStyle/>
          <a:p>
            <a:pPr>
              <a:defRPr/>
            </a:pPr>
            <a:fld id="{2278A8CC-6348-494C-9139-D0B6AA38178D}" type="slidenum">
              <a:rPr lang="it-IT"/>
              <a:pPr>
                <a:defRPr/>
              </a:pPr>
              <a:t>45</a:t>
            </a:fld>
            <a:endParaRPr lang="it-IT"/>
          </a:p>
        </p:txBody>
      </p:sp>
      <p:sp>
        <p:nvSpPr>
          <p:cNvPr id="8" name="CasellaDiTesto 175"/>
          <p:cNvSpPr txBox="1">
            <a:spLocks noChangeArrowheads="1"/>
          </p:cNvSpPr>
          <p:nvPr/>
        </p:nvSpPr>
        <p:spPr bwMode="auto">
          <a:xfrm>
            <a:off x="504826" y="875903"/>
            <a:ext cx="8116886" cy="5001369"/>
          </a:xfrm>
          <a:prstGeom prst="rect">
            <a:avLst/>
          </a:prstGeom>
          <a:noFill/>
          <a:ln>
            <a:solidFill>
              <a:schemeClr val="accent1">
                <a:shade val="50000"/>
              </a:schemeClr>
            </a:solidFill>
          </a:ln>
          <a:extLst/>
        </p:spPr>
        <p:txBody>
          <a:bodyPr>
            <a:spAutoFit/>
          </a:bodyPr>
          <a:lstStyle/>
          <a:p>
            <a:pPr marL="0" lvl="1" indent="-273050" algn="just">
              <a:spcBef>
                <a:spcPts val="600"/>
              </a:spcBef>
              <a:buFont typeface="Arial" charset="0"/>
              <a:buChar char="•"/>
              <a:tabLst>
                <a:tab pos="534988" algn="l"/>
              </a:tabLst>
              <a:defRPr/>
            </a:pPr>
            <a:r>
              <a:rPr lang="it-IT" altLang="it-IT" sz="1600" i="1" dirty="0">
                <a:latin typeface="Calibri" pitchFamily="34" charset="0"/>
              </a:rPr>
              <a:t>Tra le misure tecnicamente attuabili nel 2015, l’applicazione del </a:t>
            </a:r>
            <a:r>
              <a:rPr lang="it-IT" altLang="it-IT" sz="1600" i="1" dirty="0" err="1">
                <a:latin typeface="Calibri" pitchFamily="34" charset="0"/>
              </a:rPr>
              <a:t>reverse-charge</a:t>
            </a:r>
            <a:r>
              <a:rPr lang="it-IT" altLang="it-IT" sz="1600" i="1" dirty="0">
                <a:latin typeface="Calibri" pitchFamily="34" charset="0"/>
              </a:rPr>
              <a:t> al settore del commercio è comunque subordinata all’autorizzazione comunitaria. Anche la norma relativa al versamento diretto da parte delle PA dell’IVA relativa ai beni e servizi acquisiti va verificata in sede comunitaria, in quanto tale possibilità, pur non essendo esplicitamente esclusa dalla direttiva europea n. 2006/116/CE, non compare tra i casi in cui è previsto che il debitore d’imposta possa essere l’acquirente.</a:t>
            </a:r>
          </a:p>
          <a:p>
            <a:pPr marL="0" lvl="1" indent="-273050" algn="just">
              <a:spcBef>
                <a:spcPts val="600"/>
              </a:spcBef>
              <a:buFont typeface="Arial" charset="0"/>
              <a:buChar char="•"/>
              <a:tabLst>
                <a:tab pos="534988" algn="l"/>
              </a:tabLst>
              <a:defRPr/>
            </a:pPr>
            <a:r>
              <a:rPr lang="it-IT" altLang="it-IT" sz="1600" i="1" dirty="0" smtClean="0">
                <a:latin typeface="Calibri" pitchFamily="34" charset="0"/>
              </a:rPr>
              <a:t>Per </a:t>
            </a:r>
            <a:r>
              <a:rPr lang="it-IT" altLang="it-IT" sz="1600" i="1" dirty="0">
                <a:latin typeface="Calibri" pitchFamily="34" charset="0"/>
              </a:rPr>
              <a:t>l’applicazione del regime del margine analitico alle cessioni al consumo finale del commercio, oggi esplicitamente prevista solo per alcune tipologie di beni (oggetti d’arte, antiquariato, ecc.) la medesima direttiva (art. 318) prevede la consultazione del Comitato consultivo IVA. In ogni caso, per rendere possibile il calcolo dell’imposta con il metodo “base da base”, tale misura va vista come sostitutiva di quella sull’applicazione dell’aliquota ordinaria agli scambi intermedi.</a:t>
            </a:r>
          </a:p>
          <a:p>
            <a:pPr marL="0" lvl="1" indent="-273050" algn="just">
              <a:spcBef>
                <a:spcPts val="600"/>
              </a:spcBef>
              <a:buFont typeface="Arial" charset="0"/>
              <a:buChar char="•"/>
              <a:tabLst>
                <a:tab pos="534988" algn="l"/>
              </a:tabLst>
              <a:defRPr/>
            </a:pPr>
            <a:r>
              <a:rPr lang="it-IT" altLang="it-IT" sz="1600" i="1" dirty="0">
                <a:latin typeface="Calibri" pitchFamily="34" charset="0"/>
              </a:rPr>
              <a:t>Fatturazione telematica e pagamento con carta elettronica delle prestazioni professionali necessitano di interventi tecnici (adeguamento dei </a:t>
            </a:r>
            <a:r>
              <a:rPr lang="it-IT" altLang="it-IT" sz="1600" i="1" dirty="0" err="1">
                <a:latin typeface="Calibri" pitchFamily="34" charset="0"/>
              </a:rPr>
              <a:t>sw</a:t>
            </a:r>
            <a:r>
              <a:rPr lang="it-IT" altLang="it-IT" sz="1600" i="1" dirty="0">
                <a:latin typeface="Calibri" pitchFamily="34" charset="0"/>
              </a:rPr>
              <a:t> in commercio e installazione dei POS) e procedurali (accordi con le banche) che ne fanno necessariamente slittare l’attuazione al 2016. Anche l’introduzione dello scontrino telematico richiede, per motivi analoghi, tempi di attuazione più lunghi, per cui l’attivazione di tale norma è prevista a partire dal 2017.</a:t>
            </a:r>
          </a:p>
          <a:p>
            <a:pPr marL="0" lvl="1" indent="-273050" algn="just">
              <a:spcBef>
                <a:spcPts val="600"/>
              </a:spcBef>
              <a:buFont typeface="Arial" charset="0"/>
              <a:buChar char="•"/>
              <a:tabLst>
                <a:tab pos="534988" algn="l"/>
              </a:tabLst>
              <a:defRPr/>
            </a:pPr>
            <a:r>
              <a:rPr lang="it-IT" altLang="it-IT" sz="1600" i="1" dirty="0">
                <a:latin typeface="Calibri" pitchFamily="34" charset="0"/>
              </a:rPr>
              <a:t>Da ultimo, occorrerà attendere l’eventuale parere favorevole dell’UE per l’applicazione estesa del regime del reverse-charge a tutte le operazioni intermedie</a:t>
            </a:r>
            <a:r>
              <a:rPr lang="it-IT" altLang="it-IT" sz="1600" i="1" dirty="0" smtClean="0">
                <a:latin typeface="Calibri" pitchFamily="34"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1 47"/>
          <p:cNvCxnSpPr/>
          <p:nvPr/>
        </p:nvCxnSpPr>
        <p:spPr>
          <a:xfrm>
            <a:off x="468313" y="908050"/>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itolo 1"/>
          <p:cNvSpPr txBox="1">
            <a:spLocks/>
          </p:cNvSpPr>
          <p:nvPr/>
        </p:nvSpPr>
        <p:spPr>
          <a:xfrm>
            <a:off x="457200" y="44450"/>
            <a:ext cx="5122863" cy="863600"/>
          </a:xfrm>
          <a:prstGeom prst="rect">
            <a:avLst/>
          </a:prstGeom>
        </p:spPr>
        <p:txBody>
          <a:bodyPr anchor="ctr">
            <a:normAutofit/>
          </a:bodyPr>
          <a:lstStyle/>
          <a:p>
            <a:r>
              <a:rPr lang="it-IT" sz="2700" dirty="0">
                <a:latin typeface="Calibri" pitchFamily="34" charset="0"/>
              </a:rPr>
              <a:t>… una proposta di riforma fiscale</a:t>
            </a:r>
          </a:p>
        </p:txBody>
      </p:sp>
      <p:sp>
        <p:nvSpPr>
          <p:cNvPr id="3" name="Segnaposto numero diapositiva 2"/>
          <p:cNvSpPr>
            <a:spLocks noGrp="1"/>
          </p:cNvSpPr>
          <p:nvPr>
            <p:ph type="sldNum" sz="quarter" idx="12"/>
          </p:nvPr>
        </p:nvSpPr>
        <p:spPr/>
        <p:txBody>
          <a:bodyPr/>
          <a:lstStyle/>
          <a:p>
            <a:pPr>
              <a:defRPr/>
            </a:pPr>
            <a:fld id="{21C569DE-F1F2-464C-ADEA-B4367A7BA5C2}" type="slidenum">
              <a:rPr lang="it-IT"/>
              <a:pPr>
                <a:defRPr/>
              </a:pPr>
              <a:t>46</a:t>
            </a:fld>
            <a:endParaRPr lang="it-IT"/>
          </a:p>
        </p:txBody>
      </p:sp>
      <p:graphicFrame>
        <p:nvGraphicFramePr>
          <p:cNvPr id="105511" name="Group 39"/>
          <p:cNvGraphicFramePr>
            <a:graphicFrameLocks noGrp="1"/>
          </p:cNvGraphicFramePr>
          <p:nvPr>
            <p:extLst>
              <p:ext uri="{D42A27DB-BD31-4B8C-83A1-F6EECF244321}">
                <p14:modId xmlns:p14="http://schemas.microsoft.com/office/powerpoint/2010/main" xmlns="" val="3823499172"/>
              </p:ext>
            </p:extLst>
          </p:nvPr>
        </p:nvGraphicFramePr>
        <p:xfrm>
          <a:off x="1692275" y="2672953"/>
          <a:ext cx="5256213" cy="1362075"/>
        </p:xfrm>
        <a:graphic>
          <a:graphicData uri="http://schemas.openxmlformats.org/drawingml/2006/table">
            <a:tbl>
              <a:tblPr/>
              <a:tblGrid>
                <a:gridCol w="2787650"/>
                <a:gridCol w="617538"/>
                <a:gridCol w="617537"/>
                <a:gridCol w="615950"/>
                <a:gridCol w="617538"/>
              </a:tblGrid>
              <a:tr h="3238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D9D9D9"/>
                          </a:solidFill>
                          <a:effectLst/>
                          <a:latin typeface="Calibri" pitchFamily="34"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D9D9D9"/>
                          </a:solidFill>
                          <a:effectLst/>
                          <a:latin typeface="Calibri" pitchFamily="34" charset="0"/>
                        </a:rPr>
                        <a:t>2015</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D9D9D9"/>
                          </a:solidFill>
                          <a:effectLst/>
                          <a:latin typeface="Calibri" pitchFamily="34" charset="0"/>
                        </a:rPr>
                        <a:t>2016</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D9D9D9"/>
                          </a:solidFill>
                          <a:effectLst/>
                          <a:latin typeface="Calibri" pitchFamily="34" charset="0"/>
                        </a:rPr>
                        <a:t>2017</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D9D9D9"/>
                          </a:solidFill>
                          <a:effectLst/>
                          <a:latin typeface="Calibri" pitchFamily="34" charset="0"/>
                        </a:rPr>
                        <a:t>2018</a:t>
                      </a:r>
                    </a:p>
                  </a:txBody>
                  <a:tcPr marL="9525" marR="9525" marT="9525"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81BD"/>
                    </a:solidFill>
                  </a:tcPr>
                </a:tc>
              </a:tr>
              <a:tr h="346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rPr>
                        <a:t>IVA</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Calibri" pitchFamily="34" charset="0"/>
                        </a:rPr>
                        <a:t>19,6</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Calibri" pitchFamily="34" charset="0"/>
                        </a:rPr>
                        <a:t>24,7 </a:t>
                      </a:r>
                      <a:r>
                        <a:rPr kumimoji="0" lang="it-IT" sz="1000" b="0" i="0" u="none" strike="noStrike" cap="none" normalizeH="0" baseline="0" dirty="0" smtClean="0">
                          <a:ln>
                            <a:noFill/>
                          </a:ln>
                          <a:solidFill>
                            <a:srgbClr val="000000"/>
                          </a:solidFill>
                          <a:effectLst/>
                          <a:latin typeface="Calibri" pitchFamily="34" charset="0"/>
                        </a:rPr>
                        <a:t>(1)</a:t>
                      </a:r>
                      <a:r>
                        <a:rPr kumimoji="0" lang="it-IT" sz="1400" b="0" i="0" u="none" strike="noStrike" cap="none" normalizeH="0" baseline="0" dirty="0" smtClean="0">
                          <a:ln>
                            <a:noFill/>
                          </a:ln>
                          <a:solidFill>
                            <a:srgbClr val="000000"/>
                          </a:solidFill>
                          <a:effectLst/>
                          <a:latin typeface="Calibri" pitchFamily="34" charset="0"/>
                        </a:rPr>
                        <a:t> </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rPr>
                        <a:t>26,8 </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26,8 </a:t>
                      </a:r>
                    </a:p>
                  </a:txBody>
                  <a:tcPr marL="9525" marR="9525" marT="9525"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46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rPr>
                        <a:t>Imposte sui redditi e IRAP</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rPr>
                        <a:t> </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rPr>
                        <a:t>15,3 </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rPr>
                        <a:t>29,1</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00"/>
                          </a:solidFill>
                          <a:effectLst/>
                          <a:latin typeface="Calibri" pitchFamily="34" charset="0"/>
                        </a:rPr>
                        <a:t>31,9 </a:t>
                      </a:r>
                    </a:p>
                  </a:txBody>
                  <a:tcPr marL="9525" marR="9525" marT="9525"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EDF4"/>
                    </a:solidFill>
                  </a:tcPr>
                </a:tc>
              </a:tr>
              <a:tr h="346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0000"/>
                          </a:solidFill>
                          <a:effectLst/>
                          <a:latin typeface="Calibri" pitchFamily="34" charset="0"/>
                        </a:rPr>
                        <a:t>Totale</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FF0000"/>
                          </a:solidFill>
                          <a:effectLst/>
                          <a:latin typeface="Calibri" pitchFamily="34" charset="0"/>
                        </a:rPr>
                        <a:t>19,6 </a:t>
                      </a:r>
                      <a:r>
                        <a:rPr kumimoji="0" lang="it-IT" sz="1000" b="0" i="0" u="none" strike="noStrike" cap="none" normalizeH="0" baseline="0" dirty="0" smtClean="0">
                          <a:ln>
                            <a:noFill/>
                          </a:ln>
                          <a:solidFill>
                            <a:srgbClr val="FF0000"/>
                          </a:solidFill>
                          <a:effectLst/>
                          <a:latin typeface="Calibri" pitchFamily="34" charset="0"/>
                        </a:rPr>
                        <a:t>(2)</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FF0000"/>
                          </a:solidFill>
                          <a:effectLst/>
                          <a:latin typeface="Calibri" pitchFamily="34" charset="0"/>
                        </a:rPr>
                        <a:t>40,0 </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FF0000"/>
                          </a:solidFill>
                          <a:effectLst/>
                          <a:latin typeface="Calibri" pitchFamily="34" charset="0"/>
                        </a:rPr>
                        <a:t>55,9 </a:t>
                      </a:r>
                    </a:p>
                  </a:txBody>
                  <a:tcPr marL="9525" marR="9525" marT="952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0000"/>
                          </a:solidFill>
                          <a:effectLst/>
                          <a:latin typeface="Calibri" pitchFamily="34" charset="0"/>
                        </a:rPr>
                        <a:t>58,7 </a:t>
                      </a:r>
                    </a:p>
                  </a:txBody>
                  <a:tcPr marL="9525" marR="9525" marT="9525" marB="0" anchor="ctr" horzOverflow="overflow">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0D8E8"/>
                    </a:solidFill>
                  </a:tcPr>
                </a:tc>
              </a:tr>
            </a:tbl>
          </a:graphicData>
        </a:graphic>
      </p:graphicFrame>
      <p:sp>
        <p:nvSpPr>
          <p:cNvPr id="101412" name="CasellaDiTesto 175"/>
          <p:cNvSpPr txBox="1">
            <a:spLocks noChangeArrowheads="1"/>
          </p:cNvSpPr>
          <p:nvPr/>
        </p:nvSpPr>
        <p:spPr bwMode="auto">
          <a:xfrm>
            <a:off x="395288" y="1124744"/>
            <a:ext cx="8256587" cy="1400383"/>
          </a:xfrm>
          <a:prstGeom prst="rect">
            <a:avLst/>
          </a:prstGeom>
          <a:noFill/>
          <a:ln w="9525">
            <a:noFill/>
            <a:miter lim="800000"/>
            <a:headEnd/>
            <a:tailEnd/>
          </a:ln>
        </p:spPr>
        <p:txBody>
          <a:bodyPr>
            <a:spAutoFit/>
          </a:bodyPr>
          <a:lstStyle/>
          <a:p>
            <a:pPr marL="0" lvl="1" indent="-273050" algn="just">
              <a:spcBef>
                <a:spcPts val="600"/>
              </a:spcBef>
              <a:buFont typeface="Arial" charset="0"/>
              <a:buNone/>
              <a:tabLst>
                <a:tab pos="534988" algn="l"/>
              </a:tabLst>
            </a:pPr>
            <a:r>
              <a:rPr lang="it-IT" sz="1600" dirty="0">
                <a:latin typeface="Calibri" pitchFamily="34" charset="0"/>
              </a:rPr>
              <a:t>Sulla base delle ipotesi fatte vengono di seguito riportate le previsioni di maggior gettito fiscale per il quadriennio 2015-2018 </a:t>
            </a:r>
            <a:r>
              <a:rPr lang="it-IT" sz="1600" dirty="0" smtClean="0">
                <a:latin typeface="Calibri" pitchFamily="34" charset="0"/>
              </a:rPr>
              <a:t>(dati in miliardi </a:t>
            </a:r>
            <a:r>
              <a:rPr lang="it-IT" sz="1600" dirty="0">
                <a:latin typeface="Calibri" pitchFamily="34" charset="0"/>
              </a:rPr>
              <a:t>di euro</a:t>
            </a:r>
            <a:r>
              <a:rPr lang="it-IT" sz="1600" dirty="0" smtClean="0">
                <a:latin typeface="Calibri" pitchFamily="34" charset="0"/>
              </a:rPr>
              <a:t>).</a:t>
            </a:r>
          </a:p>
          <a:p>
            <a:pPr marL="0" lvl="1" indent="-273050" algn="just">
              <a:spcBef>
                <a:spcPts val="600"/>
              </a:spcBef>
              <a:tabLst>
                <a:tab pos="534988" algn="l"/>
              </a:tabLst>
            </a:pPr>
            <a:r>
              <a:rPr lang="it-IT" altLang="it-IT" sz="1600" dirty="0" smtClean="0">
                <a:latin typeface="Calibri" pitchFamily="34" charset="0"/>
              </a:rPr>
              <a:t>E’ da tener presente che la liquidazione periodica dell’IVA consentirà di realizzare il previsto recupero di gettito già dall’anno di attuazione di ciascuna misura, mentre quello derivante dalle imposte sui redditi e dall’IRAP sarà disponibile solo dall’anno successivo.</a:t>
            </a:r>
          </a:p>
        </p:txBody>
      </p:sp>
      <p:sp>
        <p:nvSpPr>
          <p:cNvPr id="105512" name="Text Box 40"/>
          <p:cNvSpPr txBox="1">
            <a:spLocks noChangeArrowheads="1"/>
          </p:cNvSpPr>
          <p:nvPr/>
        </p:nvSpPr>
        <p:spPr bwMode="auto">
          <a:xfrm>
            <a:off x="539552" y="4328517"/>
            <a:ext cx="8064896" cy="1692771"/>
          </a:xfrm>
          <a:prstGeom prst="rect">
            <a:avLst/>
          </a:prstGeom>
          <a:noFill/>
          <a:ln w="9525">
            <a:noFill/>
            <a:miter lim="800000"/>
            <a:headEnd/>
            <a:tailEnd/>
          </a:ln>
          <a:effectLst/>
        </p:spPr>
        <p:txBody>
          <a:bodyPr>
            <a:spAutoFit/>
          </a:bodyPr>
          <a:lstStyle/>
          <a:p>
            <a:pPr algn="just">
              <a:spcBef>
                <a:spcPct val="50000"/>
              </a:spcBef>
              <a:defRPr/>
            </a:pPr>
            <a:r>
              <a:rPr lang="it-IT" sz="1600" dirty="0">
                <a:latin typeface="Calibri" pitchFamily="34" charset="0"/>
              </a:rPr>
              <a:t>(1) L’applicazione del metodo “base da base” in forma analitica alle cessioni al consumo del settore del commercio determina la cancellazione della norma che prevedeva l’applicazione dell’aliquota </a:t>
            </a:r>
            <a:r>
              <a:rPr lang="it-IT" sz="1600" dirty="0" smtClean="0">
                <a:latin typeface="Calibri" pitchFamily="34" charset="0"/>
              </a:rPr>
              <a:t>ordinaria </a:t>
            </a:r>
            <a:r>
              <a:rPr lang="it-IT" sz="1600" dirty="0">
                <a:latin typeface="Calibri" pitchFamily="34" charset="0"/>
              </a:rPr>
              <a:t>negli scambi intermedi.</a:t>
            </a:r>
          </a:p>
          <a:p>
            <a:pPr algn="just">
              <a:spcBef>
                <a:spcPct val="50000"/>
              </a:spcBef>
              <a:defRPr/>
            </a:pPr>
            <a:r>
              <a:rPr lang="it-IT" sz="1600" dirty="0">
                <a:latin typeface="Calibri" pitchFamily="34" charset="0"/>
              </a:rPr>
              <a:t>(2) Il maggior gettito previsto è subordinato all’autorizzazione da parte dell’UE all’applicazione in via sperimentale del regime di reverse-charge al settore del commercio. In caso di rinvio, il gettito previsto per il 2015 sarebbe </a:t>
            </a:r>
            <a:r>
              <a:rPr lang="it-IT" sz="1600">
                <a:latin typeface="Calibri" pitchFamily="34" charset="0"/>
              </a:rPr>
              <a:t>di </a:t>
            </a:r>
            <a:r>
              <a:rPr lang="it-IT" sz="1600" smtClean="0">
                <a:latin typeface="Calibri" pitchFamily="34" charset="0"/>
              </a:rPr>
              <a:t>8,2 </a:t>
            </a:r>
            <a:r>
              <a:rPr lang="it-IT" sz="1600" dirty="0" err="1">
                <a:latin typeface="Calibri" pitchFamily="34" charset="0"/>
              </a:rPr>
              <a:t>mld</a:t>
            </a:r>
            <a:r>
              <a:rPr lang="it-IT" sz="1600" dirty="0">
                <a:latin typeface="Calibri"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32656"/>
            <a:ext cx="7772400" cy="2910185"/>
          </a:xfrm>
        </p:spPr>
        <p:txBody>
          <a:bodyPr rtlCol="0">
            <a:normAutofit/>
          </a:bodyPr>
          <a:lstStyle/>
          <a:p>
            <a:pPr eaLnBrk="1" fontAlgn="auto" hangingPunct="1">
              <a:spcAft>
                <a:spcPts val="0"/>
              </a:spcAft>
              <a:defRPr/>
            </a:pPr>
            <a:r>
              <a:rPr lang="it-IT" i="1" kern="10" dirty="0" smtClean="0">
                <a:ln w="9525">
                  <a:solidFill>
                    <a:srgbClr val="243F60"/>
                  </a:solidFill>
                  <a:round/>
                  <a:headEnd/>
                  <a:tailEnd/>
                </a:ln>
                <a:solidFill>
                  <a:schemeClr val="accent1"/>
                </a:solidFill>
              </a:rPr>
              <a:t>Come trovare le risorse per riforme e riduzione del prelievo.</a:t>
            </a:r>
            <a:br>
              <a:rPr lang="it-IT" i="1" kern="10" dirty="0" smtClean="0">
                <a:ln w="9525">
                  <a:solidFill>
                    <a:srgbClr val="243F60"/>
                  </a:solidFill>
                  <a:round/>
                  <a:headEnd/>
                  <a:tailEnd/>
                </a:ln>
                <a:solidFill>
                  <a:schemeClr val="accent1"/>
                </a:solidFill>
              </a:rPr>
            </a:br>
            <a:r>
              <a:rPr lang="it-IT" i="1" kern="10" dirty="0" smtClean="0">
                <a:ln w="9525">
                  <a:solidFill>
                    <a:srgbClr val="243F60"/>
                  </a:solidFill>
                  <a:round/>
                  <a:headEnd/>
                  <a:tailEnd/>
                </a:ln>
                <a:solidFill>
                  <a:schemeClr val="accent1"/>
                </a:solidFill>
              </a:rPr>
              <a:t>Misure </a:t>
            </a:r>
            <a:r>
              <a:rPr lang="it-IT" i="1" kern="10" dirty="0">
                <a:ln w="9525">
                  <a:solidFill>
                    <a:srgbClr val="243F60"/>
                  </a:solidFill>
                  <a:round/>
                  <a:headEnd/>
                  <a:tailEnd/>
                </a:ln>
                <a:solidFill>
                  <a:schemeClr val="accent1"/>
                </a:solidFill>
              </a:rPr>
              <a:t>di contrasto</a:t>
            </a:r>
            <a:br>
              <a:rPr lang="it-IT" i="1" kern="10" dirty="0">
                <a:ln w="9525">
                  <a:solidFill>
                    <a:srgbClr val="243F60"/>
                  </a:solidFill>
                  <a:round/>
                  <a:headEnd/>
                  <a:tailEnd/>
                </a:ln>
                <a:solidFill>
                  <a:schemeClr val="accent1"/>
                </a:solidFill>
              </a:rPr>
            </a:br>
            <a:r>
              <a:rPr lang="it-IT" i="1" kern="10" dirty="0">
                <a:ln w="9525">
                  <a:solidFill>
                    <a:srgbClr val="243F60"/>
                  </a:solidFill>
                  <a:round/>
                  <a:headEnd/>
                  <a:tailEnd/>
                </a:ln>
                <a:solidFill>
                  <a:schemeClr val="accent1"/>
                </a:solidFill>
              </a:rPr>
              <a:t>all’evasione fiscale</a:t>
            </a:r>
            <a:endParaRPr lang="it-IT" dirty="0">
              <a:solidFill>
                <a:schemeClr val="accent1"/>
              </a:solidFill>
            </a:endParaRPr>
          </a:p>
        </p:txBody>
      </p:sp>
      <p:sp>
        <p:nvSpPr>
          <p:cNvPr id="3" name="Sottotitolo 2"/>
          <p:cNvSpPr>
            <a:spLocks noGrp="1"/>
          </p:cNvSpPr>
          <p:nvPr>
            <p:ph type="subTitle" idx="1"/>
          </p:nvPr>
        </p:nvSpPr>
        <p:spPr>
          <a:xfrm>
            <a:off x="1371600" y="3429000"/>
            <a:ext cx="6800800" cy="720080"/>
          </a:xfrm>
        </p:spPr>
        <p:txBody>
          <a:bodyPr rtlCol="0">
            <a:normAutofit/>
          </a:bodyPr>
          <a:lstStyle/>
          <a:p>
            <a:pPr eaLnBrk="1" fontAlgn="auto" hangingPunct="1">
              <a:spcAft>
                <a:spcPts val="0"/>
              </a:spcAft>
              <a:buFont typeface="Arial" pitchFamily="34" charset="0"/>
              <a:buNone/>
              <a:defRPr/>
            </a:pPr>
            <a:r>
              <a:rPr lang="it-IT" i="1" kern="10" dirty="0" smtClean="0">
                <a:ln w="9525">
                  <a:solidFill>
                    <a:srgbClr val="243F60"/>
                  </a:solidFill>
                  <a:round/>
                  <a:headEnd/>
                  <a:tailEnd/>
                </a:ln>
                <a:solidFill>
                  <a:schemeClr val="accent1"/>
                </a:solidFill>
              </a:rPr>
              <a:t>Una </a:t>
            </a:r>
            <a:r>
              <a:rPr lang="it-IT" i="1" kern="10" dirty="0">
                <a:ln w="9525">
                  <a:solidFill>
                    <a:srgbClr val="243F60"/>
                  </a:solidFill>
                  <a:round/>
                  <a:headEnd/>
                  <a:tailEnd/>
                </a:ln>
                <a:solidFill>
                  <a:schemeClr val="accent1"/>
                </a:solidFill>
              </a:rPr>
              <a:t>proposta di riforma del regime IVA</a:t>
            </a:r>
            <a:endParaRPr lang="it-IT" dirty="0">
              <a:solidFill>
                <a:schemeClr val="accent1"/>
              </a:solidFill>
            </a:endParaRPr>
          </a:p>
        </p:txBody>
      </p:sp>
      <p:sp>
        <p:nvSpPr>
          <p:cNvPr id="6" name="Sottotitolo 2"/>
          <p:cNvSpPr txBox="1">
            <a:spLocks/>
          </p:cNvSpPr>
          <p:nvPr/>
        </p:nvSpPr>
        <p:spPr>
          <a:xfrm>
            <a:off x="1371600" y="5157192"/>
            <a:ext cx="6800800" cy="720080"/>
          </a:xfrm>
          <a:prstGeom prst="rect">
            <a:avLst/>
          </a:prstGeom>
        </p:spPr>
        <p:txBody>
          <a:bodyPr>
            <a:normAutofit/>
          </a:bodyPr>
          <a:lstStyle/>
          <a:p>
            <a:pPr algn="ctr" fontAlgn="auto">
              <a:spcBef>
                <a:spcPct val="20000"/>
              </a:spcBef>
              <a:spcAft>
                <a:spcPts val="0"/>
              </a:spcAft>
              <a:buFont typeface="Arial" pitchFamily="34" charset="0"/>
              <a:buNone/>
              <a:defRPr/>
            </a:pPr>
            <a:r>
              <a:rPr lang="it-IT" sz="2000" i="1" kern="10" dirty="0" smtClean="0">
                <a:ln w="9525">
                  <a:solidFill>
                    <a:srgbClr val="243F60"/>
                  </a:solidFill>
                  <a:round/>
                  <a:headEnd/>
                  <a:tailEnd/>
                </a:ln>
                <a:solidFill>
                  <a:schemeClr val="accent1"/>
                </a:solidFill>
                <a:latin typeface="+mn-lt"/>
              </a:rPr>
              <a:t>Giugno </a:t>
            </a:r>
            <a:r>
              <a:rPr lang="it-IT" sz="2000" i="1" kern="10" dirty="0">
                <a:ln w="9525">
                  <a:solidFill>
                    <a:srgbClr val="243F60"/>
                  </a:solidFill>
                  <a:round/>
                  <a:headEnd/>
                  <a:tailEnd/>
                </a:ln>
                <a:solidFill>
                  <a:schemeClr val="accent1"/>
                </a:solidFill>
                <a:latin typeface="+mn-lt"/>
              </a:rPr>
              <a:t>2014</a:t>
            </a:r>
            <a:endParaRPr lang="it-IT" sz="2000" dirty="0">
              <a:solidFill>
                <a:schemeClr val="accent1"/>
              </a:solidFill>
              <a:latin typeface="+mn-lt"/>
            </a:endParaRPr>
          </a:p>
        </p:txBody>
      </p:sp>
    </p:spTree>
    <p:extLst>
      <p:ext uri="{BB962C8B-B14F-4D97-AF65-F5344CB8AC3E}">
        <p14:creationId xmlns:p14="http://schemas.microsoft.com/office/powerpoint/2010/main" xmlns="" val="172628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468313" y="115888"/>
            <a:ext cx="6130925" cy="865187"/>
          </a:xfrm>
        </p:spPr>
        <p:txBody>
          <a:bodyPr/>
          <a:lstStyle/>
          <a:p>
            <a:pPr algn="l" eaLnBrk="1" hangingPunct="1"/>
            <a:r>
              <a:rPr lang="it-IT" sz="2800" smtClean="0"/>
              <a:t>prima di cominciare …</a:t>
            </a:r>
          </a:p>
        </p:txBody>
      </p:sp>
      <p:cxnSp>
        <p:nvCxnSpPr>
          <p:cNvPr id="22" name="Connettore 1 21"/>
          <p:cNvCxnSpPr/>
          <p:nvPr/>
        </p:nvCxnSpPr>
        <p:spPr>
          <a:xfrm>
            <a:off x="468313" y="9810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CasellaDiTesto 16"/>
          <p:cNvSpPr txBox="1">
            <a:spLocks noChangeArrowheads="1"/>
          </p:cNvSpPr>
          <p:nvPr/>
        </p:nvSpPr>
        <p:spPr bwMode="auto">
          <a:xfrm>
            <a:off x="323850" y="1201738"/>
            <a:ext cx="8496300" cy="1892300"/>
          </a:xfrm>
          <a:prstGeom prst="rect">
            <a:avLst/>
          </a:prstGeom>
          <a:noFill/>
          <a:ln w="9525">
            <a:noFill/>
            <a:miter lim="800000"/>
            <a:headEnd/>
            <a:tailEnd/>
          </a:ln>
        </p:spPr>
        <p:txBody>
          <a:bodyPr>
            <a:spAutoFit/>
          </a:bodyPr>
          <a:lstStyle/>
          <a:p>
            <a:pPr algn="just">
              <a:spcBef>
                <a:spcPts val="600"/>
              </a:spcBef>
              <a:defRPr/>
            </a:pPr>
            <a:r>
              <a:rPr lang="it-IT" dirty="0">
                <a:latin typeface="Calibri" pitchFamily="34" charset="0"/>
              </a:rPr>
              <a:t>L’evasione fiscale esiste ed è consistente. Le stime più recenti la collocano attorno ai </a:t>
            </a:r>
            <a:r>
              <a:rPr lang="it-IT" b="1" i="1" dirty="0">
                <a:solidFill>
                  <a:srgbClr val="FF0000"/>
                </a:solidFill>
                <a:effectLst>
                  <a:outerShdw blurRad="38100" dist="38100" dir="2700000" algn="tl">
                    <a:srgbClr val="C0C0C0"/>
                  </a:outerShdw>
                </a:effectLst>
                <a:latin typeface="Calibri" pitchFamily="34" charset="0"/>
              </a:rPr>
              <a:t>150 </a:t>
            </a:r>
            <a:r>
              <a:rPr lang="it-IT" b="1" i="1" dirty="0" err="1">
                <a:solidFill>
                  <a:srgbClr val="FF0000"/>
                </a:solidFill>
                <a:effectLst>
                  <a:outerShdw blurRad="38100" dist="38100" dir="2700000" algn="tl">
                    <a:srgbClr val="C0C0C0"/>
                  </a:outerShdw>
                </a:effectLst>
                <a:latin typeface="Calibri" pitchFamily="34" charset="0"/>
              </a:rPr>
              <a:t>mld</a:t>
            </a:r>
            <a:r>
              <a:rPr lang="it-IT" b="1" i="1" dirty="0">
                <a:solidFill>
                  <a:srgbClr val="FF0000"/>
                </a:solidFill>
                <a:effectLst>
                  <a:outerShdw blurRad="38100" dist="38100" dir="2700000" algn="tl">
                    <a:srgbClr val="C0C0C0"/>
                  </a:outerShdw>
                </a:effectLst>
                <a:latin typeface="Calibri" pitchFamily="34" charset="0"/>
              </a:rPr>
              <a:t> di euro </a:t>
            </a:r>
            <a:r>
              <a:rPr lang="it-IT" dirty="0">
                <a:latin typeface="Calibri" pitchFamily="34" charset="0"/>
              </a:rPr>
              <a:t>(cfr. Giovannini, luglio 2011 – “Economia non osservata e flussi finanziari”). </a:t>
            </a:r>
          </a:p>
          <a:p>
            <a:pPr algn="just">
              <a:spcBef>
                <a:spcPts val="600"/>
              </a:spcBef>
              <a:defRPr/>
            </a:pPr>
            <a:r>
              <a:rPr lang="it-IT" dirty="0">
                <a:latin typeface="Calibri" pitchFamily="34" charset="0"/>
              </a:rPr>
              <a:t>Tuttavia il fenomeno può essere contrastato e ridotto.</a:t>
            </a:r>
          </a:p>
          <a:p>
            <a:pPr algn="just">
              <a:spcBef>
                <a:spcPts val="600"/>
              </a:spcBef>
              <a:defRPr/>
            </a:pPr>
            <a:r>
              <a:rPr lang="it-IT" dirty="0">
                <a:latin typeface="Calibri" pitchFamily="34" charset="0"/>
              </a:rPr>
              <a:t>Il grafico seguente mostra l’andamento del rapporto tra il numero indice dell’IVA dichiarata e quello dei consumi che rappresentano con buona approssimazione la base imponibile dell’imposta.</a:t>
            </a:r>
          </a:p>
        </p:txBody>
      </p:sp>
      <p:sp>
        <p:nvSpPr>
          <p:cNvPr id="4" name="Segnaposto numero diapositiva 3"/>
          <p:cNvSpPr>
            <a:spLocks noGrp="1"/>
          </p:cNvSpPr>
          <p:nvPr>
            <p:ph type="sldNum" sz="quarter" idx="12"/>
          </p:nvPr>
        </p:nvSpPr>
        <p:spPr/>
        <p:txBody>
          <a:bodyPr/>
          <a:lstStyle/>
          <a:p>
            <a:pPr>
              <a:defRPr/>
            </a:pPr>
            <a:fld id="{49B01A5B-9BA2-4EF1-A78F-45B3507F49E0}" type="slidenum">
              <a:rPr lang="it-IT"/>
              <a:pPr>
                <a:defRPr/>
              </a:pPr>
              <a:t>6</a:t>
            </a:fld>
            <a:endParaRPr lang="it-IT" dirty="0"/>
          </a:p>
        </p:txBody>
      </p:sp>
      <p:pic>
        <p:nvPicPr>
          <p:cNvPr id="17413" name="Immagine 8"/>
          <p:cNvPicPr>
            <a:picLocks noChangeAspect="1" noChangeArrowheads="1"/>
          </p:cNvPicPr>
          <p:nvPr/>
        </p:nvPicPr>
        <p:blipFill>
          <a:blip r:embed="rId3" cstate="print"/>
          <a:srcRect/>
          <a:stretch>
            <a:fillRect/>
          </a:stretch>
        </p:blipFill>
        <p:spPr bwMode="auto">
          <a:xfrm>
            <a:off x="2700338" y="2608263"/>
            <a:ext cx="6335712" cy="3773487"/>
          </a:xfrm>
          <a:prstGeom prst="rect">
            <a:avLst/>
          </a:prstGeom>
          <a:noFill/>
          <a:ln w="9525">
            <a:noFill/>
            <a:miter lim="800000"/>
            <a:headEnd/>
            <a:tailEnd/>
          </a:ln>
        </p:spPr>
      </p:pic>
      <p:sp>
        <p:nvSpPr>
          <p:cNvPr id="17414" name="CasellaDiTesto 9"/>
          <p:cNvSpPr txBox="1">
            <a:spLocks noChangeArrowheads="1"/>
          </p:cNvSpPr>
          <p:nvPr/>
        </p:nvSpPr>
        <p:spPr bwMode="auto">
          <a:xfrm>
            <a:off x="323850" y="3068638"/>
            <a:ext cx="2447925" cy="2838450"/>
          </a:xfrm>
          <a:prstGeom prst="rect">
            <a:avLst/>
          </a:prstGeom>
          <a:noFill/>
          <a:ln w="9525">
            <a:noFill/>
            <a:miter lim="800000"/>
            <a:headEnd/>
            <a:tailEnd/>
          </a:ln>
        </p:spPr>
        <p:txBody>
          <a:bodyPr>
            <a:spAutoFit/>
          </a:bodyPr>
          <a:lstStyle/>
          <a:p>
            <a:pPr algn="just">
              <a:spcBef>
                <a:spcPts val="600"/>
              </a:spcBef>
            </a:pPr>
            <a:r>
              <a:rPr lang="it-IT" dirty="0">
                <a:latin typeface="Calibri" pitchFamily="34" charset="0"/>
              </a:rPr>
              <a:t>L’incremento registrato nei periodi 1996-2001 e 2006-2008 indica con chiarezza come si sia verificata un’emersione di base imponibile riconducibile alle politiche fiscali adottate in quegli stessi anni dal governo.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468313" y="115888"/>
            <a:ext cx="6130925" cy="865187"/>
          </a:xfrm>
        </p:spPr>
        <p:txBody>
          <a:bodyPr/>
          <a:lstStyle/>
          <a:p>
            <a:pPr algn="l" eaLnBrk="1" hangingPunct="1"/>
            <a:r>
              <a:rPr lang="it-IT" sz="2800" smtClean="0"/>
              <a:t>… prima di cominciare …</a:t>
            </a:r>
          </a:p>
        </p:txBody>
      </p:sp>
      <p:cxnSp>
        <p:nvCxnSpPr>
          <p:cNvPr id="22" name="Connettore 1 21"/>
          <p:cNvCxnSpPr/>
          <p:nvPr/>
        </p:nvCxnSpPr>
        <p:spPr>
          <a:xfrm>
            <a:off x="468313" y="9810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pPr>
              <a:defRPr/>
            </a:pPr>
            <a:fld id="{2C46ED75-20BE-4F19-BD5D-866E1DE7B19A}" type="slidenum">
              <a:rPr lang="it-IT"/>
              <a:pPr>
                <a:defRPr/>
              </a:pPr>
              <a:t>7</a:t>
            </a:fld>
            <a:endParaRPr lang="it-IT"/>
          </a:p>
        </p:txBody>
      </p:sp>
      <p:pic>
        <p:nvPicPr>
          <p:cNvPr id="19460" name="Picture 2"/>
          <p:cNvPicPr>
            <a:picLocks noChangeAspect="1" noChangeArrowheads="1"/>
          </p:cNvPicPr>
          <p:nvPr/>
        </p:nvPicPr>
        <p:blipFill>
          <a:blip r:embed="rId3" cstate="print"/>
          <a:srcRect/>
          <a:stretch>
            <a:fillRect/>
          </a:stretch>
        </p:blipFill>
        <p:spPr bwMode="auto">
          <a:xfrm>
            <a:off x="409575" y="1989138"/>
            <a:ext cx="6826250" cy="3089275"/>
          </a:xfrm>
          <a:prstGeom prst="rect">
            <a:avLst/>
          </a:prstGeom>
          <a:noFill/>
          <a:ln w="9525">
            <a:noFill/>
            <a:miter lim="800000"/>
            <a:headEnd/>
            <a:tailEnd/>
          </a:ln>
        </p:spPr>
      </p:pic>
      <p:sp>
        <p:nvSpPr>
          <p:cNvPr id="19461" name="CasellaDiTesto 6"/>
          <p:cNvSpPr txBox="1">
            <a:spLocks noChangeArrowheads="1"/>
          </p:cNvSpPr>
          <p:nvPr/>
        </p:nvSpPr>
        <p:spPr bwMode="auto">
          <a:xfrm>
            <a:off x="323850" y="1020763"/>
            <a:ext cx="8351838" cy="915987"/>
          </a:xfrm>
          <a:prstGeom prst="rect">
            <a:avLst/>
          </a:prstGeom>
          <a:noFill/>
          <a:ln w="9525">
            <a:noFill/>
            <a:miter lim="800000"/>
            <a:headEnd/>
            <a:tailEnd/>
          </a:ln>
        </p:spPr>
        <p:txBody>
          <a:bodyPr>
            <a:spAutoFit/>
          </a:bodyPr>
          <a:lstStyle/>
          <a:p>
            <a:pPr algn="just"/>
            <a:r>
              <a:rPr lang="it-IT" dirty="0">
                <a:latin typeface="Calibri" pitchFamily="34" charset="0"/>
              </a:rPr>
              <a:t>Questo dato è confermato dai valori dell’indice di “</a:t>
            </a:r>
            <a:r>
              <a:rPr lang="it-IT" dirty="0" err="1">
                <a:latin typeface="Calibri" pitchFamily="34" charset="0"/>
              </a:rPr>
              <a:t>compliance</a:t>
            </a:r>
            <a:r>
              <a:rPr lang="it-IT" dirty="0">
                <a:latin typeface="Calibri" pitchFamily="34" charset="0"/>
              </a:rPr>
              <a:t> fiscale” calcolato dall’Agenzia delle entrate e riportato dal Direttore dell’Agenzia in una recente relazione alla commissione Finanze del Senato.</a:t>
            </a:r>
          </a:p>
        </p:txBody>
      </p:sp>
      <p:sp>
        <p:nvSpPr>
          <p:cNvPr id="19462" name="CasellaDiTesto 7"/>
          <p:cNvSpPr txBox="1">
            <a:spLocks noChangeArrowheads="1"/>
          </p:cNvSpPr>
          <p:nvPr/>
        </p:nvSpPr>
        <p:spPr bwMode="auto">
          <a:xfrm>
            <a:off x="323850" y="5108575"/>
            <a:ext cx="8496300" cy="1200150"/>
          </a:xfrm>
          <a:prstGeom prst="rect">
            <a:avLst/>
          </a:prstGeom>
          <a:noFill/>
          <a:ln w="9525">
            <a:noFill/>
            <a:miter lim="800000"/>
            <a:headEnd/>
            <a:tailEnd/>
          </a:ln>
        </p:spPr>
        <p:txBody>
          <a:bodyPr>
            <a:spAutoFit/>
          </a:bodyPr>
          <a:lstStyle/>
          <a:p>
            <a:pPr algn="just"/>
            <a:r>
              <a:rPr lang="it-IT">
                <a:latin typeface="Calibri" pitchFamily="34" charset="0"/>
              </a:rPr>
              <a:t>Queste analisi mostrano pure come l’evasione fiscale si sia ogni volta ripresentata più forte di prima, rivelandosi un fenomeno troppo complesso e profondo per essere debellato esclusivamente con l’attività di controllo e accertamento, e che evidentemente necessita di una strategia di contrasto più articolata.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468313" y="115888"/>
            <a:ext cx="6130925" cy="865187"/>
          </a:xfrm>
        </p:spPr>
        <p:txBody>
          <a:bodyPr/>
          <a:lstStyle/>
          <a:p>
            <a:pPr algn="l" eaLnBrk="1" hangingPunct="1"/>
            <a:r>
              <a:rPr lang="it-IT" sz="2800" smtClean="0"/>
              <a:t>… prima di cominciare</a:t>
            </a:r>
          </a:p>
        </p:txBody>
      </p:sp>
      <p:cxnSp>
        <p:nvCxnSpPr>
          <p:cNvPr id="22" name="Connettore 1 21"/>
          <p:cNvCxnSpPr/>
          <p:nvPr/>
        </p:nvCxnSpPr>
        <p:spPr>
          <a:xfrm>
            <a:off x="468313" y="981075"/>
            <a:ext cx="813593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CasellaDiTesto 16"/>
          <p:cNvSpPr txBox="1">
            <a:spLocks noChangeArrowheads="1"/>
          </p:cNvSpPr>
          <p:nvPr/>
        </p:nvSpPr>
        <p:spPr bwMode="auto">
          <a:xfrm>
            <a:off x="468313" y="1341438"/>
            <a:ext cx="8207375" cy="4124206"/>
          </a:xfrm>
          <a:prstGeom prst="rect">
            <a:avLst/>
          </a:prstGeom>
          <a:noFill/>
          <a:ln w="9525">
            <a:noFill/>
            <a:miter lim="800000"/>
            <a:headEnd/>
            <a:tailEnd/>
          </a:ln>
        </p:spPr>
        <p:txBody>
          <a:bodyPr>
            <a:spAutoFit/>
          </a:bodyPr>
          <a:lstStyle/>
          <a:p>
            <a:pPr algn="just" fontAlgn="auto">
              <a:spcBef>
                <a:spcPts val="600"/>
              </a:spcBef>
              <a:spcAft>
                <a:spcPts val="0"/>
              </a:spcAft>
              <a:defRPr/>
            </a:pPr>
            <a:r>
              <a:rPr lang="it-IT" dirty="0">
                <a:latin typeface="Calibri" pitchFamily="34" charset="0"/>
              </a:rPr>
              <a:t>L’esperienza, anche di altri paesi, mostra come l’evasione fiscale si possa e si debba prevenire, più che combattere, agendo prima di tutto sulle regole del gioco attraverso </a:t>
            </a:r>
            <a:r>
              <a:rPr lang="it-IT" b="1" i="1" dirty="0">
                <a:solidFill>
                  <a:srgbClr val="FF0000"/>
                </a:solidFill>
                <a:effectLst>
                  <a:outerShdw blurRad="38100" dist="38100" dir="2700000" algn="tl">
                    <a:srgbClr val="C0C0C0"/>
                  </a:outerShdw>
                </a:effectLst>
                <a:latin typeface="Calibri" pitchFamily="34" charset="0"/>
              </a:rPr>
              <a:t>misure di carattere legislativo e procedurale  </a:t>
            </a:r>
            <a:r>
              <a:rPr lang="it-IT" dirty="0">
                <a:latin typeface="Calibri" pitchFamily="34" charset="0"/>
              </a:rPr>
              <a:t>che vadano a interferire in modo mirato con i meccanismi stessi dell’evasione, che per questo devono essere accuratamente individuati e analizzati.</a:t>
            </a:r>
          </a:p>
          <a:p>
            <a:pPr algn="just" fontAlgn="auto">
              <a:spcBef>
                <a:spcPts val="600"/>
              </a:spcBef>
              <a:spcAft>
                <a:spcPts val="0"/>
              </a:spcAft>
              <a:defRPr/>
            </a:pPr>
            <a:r>
              <a:rPr lang="it-IT" dirty="0">
                <a:latin typeface="Calibri" pitchFamily="34" charset="0"/>
              </a:rPr>
              <a:t> Mostreremo anche come sia in effetti possibile </a:t>
            </a:r>
            <a:r>
              <a:rPr lang="it-IT" b="1" i="1" dirty="0">
                <a:solidFill>
                  <a:srgbClr val="FF0000"/>
                </a:solidFill>
                <a:effectLst>
                  <a:outerShdw blurRad="38100" dist="38100" dir="2700000" algn="tl">
                    <a:srgbClr val="C0C0C0"/>
                  </a:outerShdw>
                </a:effectLst>
                <a:latin typeface="Calibri" pitchFamily="34" charset="0"/>
              </a:rPr>
              <a:t>ridurre drasticamente l’evasione fiscale </a:t>
            </a:r>
            <a:r>
              <a:rPr lang="it-IT" dirty="0">
                <a:latin typeface="Calibri" pitchFamily="34" charset="0"/>
              </a:rPr>
              <a:t>introducendo norme e utilizzando strumenti tecnologici che la rendono più difficile</a:t>
            </a:r>
            <a:r>
              <a:rPr lang="it-IT" b="1" i="1" dirty="0">
                <a:effectLst>
                  <a:outerShdw blurRad="38100" dist="38100" dir="2700000" algn="tl">
                    <a:srgbClr val="C0C0C0"/>
                  </a:outerShdw>
                </a:effectLst>
                <a:latin typeface="Calibri" pitchFamily="34" charset="0"/>
              </a:rPr>
              <a:t> </a:t>
            </a:r>
            <a:r>
              <a:rPr lang="it-IT" dirty="0">
                <a:latin typeface="Calibri" pitchFamily="34" charset="0"/>
              </a:rPr>
              <a:t>da attuare e più facile da individuare, </a:t>
            </a:r>
            <a:r>
              <a:rPr lang="it-IT" b="1" i="1" dirty="0">
                <a:solidFill>
                  <a:srgbClr val="FF0000"/>
                </a:solidFill>
                <a:effectLst>
                  <a:outerShdw blurRad="38100" dist="38100" dir="2700000" algn="tl">
                    <a:srgbClr val="C0C0C0"/>
                  </a:outerShdw>
                </a:effectLst>
                <a:latin typeface="Calibri" pitchFamily="34" charset="0"/>
              </a:rPr>
              <a:t>senza che questo comporti alcun aggravio per chi già paga regolarmente le tasse</a:t>
            </a:r>
            <a:r>
              <a:rPr lang="it-IT" dirty="0">
                <a:latin typeface="Calibri" pitchFamily="34" charset="0"/>
              </a:rPr>
              <a:t>. </a:t>
            </a:r>
          </a:p>
          <a:p>
            <a:pPr algn="just" fontAlgn="auto">
              <a:spcBef>
                <a:spcPts val="600"/>
              </a:spcBef>
              <a:spcAft>
                <a:spcPts val="0"/>
              </a:spcAft>
              <a:defRPr/>
            </a:pPr>
            <a:r>
              <a:rPr lang="it-IT" dirty="0">
                <a:latin typeface="Calibri" pitchFamily="34" charset="0"/>
              </a:rPr>
              <a:t>Non intendiamo comunque eludere il fatto che una riduzione dell’evasione fiscale pari a quella stimata dal nostro modello (50%) rischierebbe, paradossalmente, di avere un impatto negativo sull’economia nazionale, se non fosse accompagnata dall’immediata ridistribuzione delle imposte recuperate, </a:t>
            </a:r>
            <a:r>
              <a:rPr lang="it-IT" b="1" i="1" dirty="0">
                <a:solidFill>
                  <a:srgbClr val="FF0000"/>
                </a:solidFill>
                <a:effectLst>
                  <a:outerShdw blurRad="38100" dist="38100" dir="2700000" algn="tl">
                    <a:srgbClr val="C0C0C0"/>
                  </a:outerShdw>
                </a:effectLst>
                <a:latin typeface="Calibri" pitchFamily="34" charset="0"/>
              </a:rPr>
              <a:t>con un’altrettanto drastica riduzione della pressione fiscale, </a:t>
            </a:r>
            <a:r>
              <a:rPr lang="it-IT" dirty="0">
                <a:latin typeface="Calibri" pitchFamily="34" charset="0"/>
              </a:rPr>
              <a:t>per ridare linfa al sistema economico e sociale del paese.</a:t>
            </a:r>
          </a:p>
        </p:txBody>
      </p:sp>
      <p:sp>
        <p:nvSpPr>
          <p:cNvPr id="4" name="Segnaposto numero diapositiva 3"/>
          <p:cNvSpPr>
            <a:spLocks noGrp="1"/>
          </p:cNvSpPr>
          <p:nvPr>
            <p:ph type="sldNum" sz="quarter" idx="12"/>
          </p:nvPr>
        </p:nvSpPr>
        <p:spPr/>
        <p:txBody>
          <a:bodyPr/>
          <a:lstStyle/>
          <a:p>
            <a:pPr>
              <a:defRPr/>
            </a:pPr>
            <a:fld id="{D1C6834F-C5DD-4072-9A41-8B8AB0C874D9}" type="slidenum">
              <a:rPr lang="it-IT"/>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8064896" cy="4824536"/>
          </a:xfrm>
        </p:spPr>
        <p:txBody>
          <a:bodyPr rtlCol="0">
            <a:normAutofit/>
          </a:bodyPr>
          <a:lstStyle/>
          <a:p>
            <a:pPr algn="l" eaLnBrk="1" fontAlgn="auto" hangingPunct="1">
              <a:spcAft>
                <a:spcPts val="0"/>
              </a:spcAft>
              <a:defRPr/>
            </a:pPr>
            <a:r>
              <a:rPr lang="it-IT" sz="2400" i="1"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   </a:t>
            </a:r>
            <a:r>
              <a:rPr lang="it-IT" sz="2400" i="1" u="sng"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Una strategia di riforma</a:t>
            </a:r>
            <a:r>
              <a:rPr lang="it-IT" sz="2400" i="1"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t/>
            </a:r>
            <a:br>
              <a:rPr lang="it-IT" sz="2400" i="1" kern="10" dirty="0" smtClean="0">
                <a:ln w="9525">
                  <a:solidFill>
                    <a:srgbClr val="243F60"/>
                  </a:solidFill>
                  <a:round/>
                  <a:headEnd/>
                  <a:tailEnd/>
                </a:ln>
                <a:solidFill>
                  <a:schemeClr val="accent1"/>
                </a:solidFill>
                <a:effectLst>
                  <a:outerShdw blurRad="38100" dist="38100" dir="2700000" algn="tl">
                    <a:srgbClr val="000000">
                      <a:alpha val="43137"/>
                    </a:srgbClr>
                  </a:outerShdw>
                </a:effectLst>
              </a:rPr>
            </a:br>
            <a:r>
              <a:rPr lang="it-IT" sz="2400" i="1" kern="10" dirty="0" smtClean="0">
                <a:ln w="9525">
                  <a:solidFill>
                    <a:srgbClr val="243F60"/>
                  </a:solidFill>
                  <a:round/>
                  <a:headEnd/>
                  <a:tailEnd/>
                </a:ln>
                <a:solidFill>
                  <a:schemeClr val="accent1"/>
                </a:solidFill>
              </a:rPr>
              <a:t/>
            </a:r>
            <a:br>
              <a:rPr lang="it-IT" sz="2400" i="1" kern="10" dirty="0" smtClean="0">
                <a:ln w="9525">
                  <a:solidFill>
                    <a:srgbClr val="243F60"/>
                  </a:solidFill>
                  <a:round/>
                  <a:headEnd/>
                  <a:tailEnd/>
                </a:ln>
                <a:solidFill>
                  <a:schemeClr val="accent1"/>
                </a:solidFill>
              </a:rPr>
            </a:br>
            <a:r>
              <a:rPr lang="it-IT" sz="2400" i="1" kern="10" dirty="0" smtClean="0">
                <a:ln w="9525">
                  <a:solidFill>
                    <a:srgbClr val="243F60"/>
                  </a:solidFill>
                  <a:round/>
                  <a:headEnd/>
                  <a:tailEnd/>
                </a:ln>
                <a:solidFill>
                  <a:schemeClr val="accent1">
                    <a:lumMod val="20000"/>
                    <a:lumOff val="80000"/>
                  </a:schemeClr>
                </a:solidFill>
              </a:rPr>
              <a:t>-   Come funziona l’IVA</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I meccanismi dell’evasione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Le misure di contrasto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Il recupero di gettito</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a:r>
            <a:br>
              <a:rPr lang="it-IT" sz="2400" i="1" kern="10" dirty="0" smtClean="0">
                <a:ln w="9525">
                  <a:solidFill>
                    <a:srgbClr val="243F60"/>
                  </a:solidFill>
                  <a:round/>
                  <a:headEnd/>
                  <a:tailEnd/>
                </a:ln>
                <a:solidFill>
                  <a:schemeClr val="accent1">
                    <a:lumMod val="20000"/>
                    <a:lumOff val="80000"/>
                  </a:schemeClr>
                </a:solidFill>
              </a:rPr>
            </a:br>
            <a:r>
              <a:rPr lang="it-IT" sz="2400" i="1" kern="10" dirty="0" smtClean="0">
                <a:ln w="9525">
                  <a:solidFill>
                    <a:srgbClr val="243F60"/>
                  </a:solidFill>
                  <a:round/>
                  <a:headEnd/>
                  <a:tailEnd/>
                </a:ln>
                <a:solidFill>
                  <a:schemeClr val="accent1">
                    <a:lumMod val="20000"/>
                    <a:lumOff val="80000"/>
                  </a:schemeClr>
                </a:solidFill>
              </a:rPr>
              <a:t>-   Una proposta di riforma fiscale</a:t>
            </a:r>
            <a:endParaRPr lang="it-IT" sz="2400" i="1"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5243</Words>
  <Application>Microsoft Office PowerPoint</Application>
  <PresentationFormat>Presentazione su schermo (4:3)</PresentationFormat>
  <Paragraphs>713</Paragraphs>
  <Slides>46</Slides>
  <Notes>42</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Riforma del sistema fiscale e drastica riduzione del prelievo con le risorse derivanti dalla lotta all’evasione</vt:lpstr>
      <vt:lpstr>Diapositiva 2</vt:lpstr>
      <vt:lpstr>Diapositiva 3</vt:lpstr>
      <vt:lpstr>Diapositiva 4</vt:lpstr>
      <vt:lpstr>Come trovare le risorse per riforme e riduzione del prelievo. Misure di contrasto all’evasione fiscale</vt:lpstr>
      <vt:lpstr>prima di cominciare …</vt:lpstr>
      <vt:lpstr>… prima di cominciare …</vt:lpstr>
      <vt:lpstr>… prima di cominciare</vt:lpstr>
      <vt:lpstr>-   Una strategia di riforma  -   Come funziona l’IVA  -   I meccanismi dell’evasione   -   Le misure di contrasto  -   Il recupero di gettito  -   Una proposta di riforma fiscale</vt:lpstr>
      <vt:lpstr>una strategia di riforma …</vt:lpstr>
      <vt:lpstr>Diapositiva 11</vt:lpstr>
      <vt:lpstr>-   Una strategia di riforma  -   Come funziona l’IVA   -   I meccanismi dell’evasione  -   Le misure di contrasto  -   Il recupero di gettito  -   Una proposta di riforma fiscale</vt:lpstr>
      <vt:lpstr>come funziona l’IVA …</vt:lpstr>
      <vt:lpstr>… come funziona l’IVA …</vt:lpstr>
      <vt:lpstr>… come funziona l’IVA</vt:lpstr>
      <vt:lpstr>-   Una strategia di riforma  -   Come funziona l’IVA   -   I meccanismi dell’evasione  -   Le misure di contrasto  -   Il recupero di gettito  -   Una proposta di riforma fiscale</vt:lpstr>
      <vt:lpstr>come si evade l’IVA …</vt:lpstr>
      <vt:lpstr>… come si evade l’IVA …</vt:lpstr>
      <vt:lpstr>… come si evade l’IVA …</vt:lpstr>
      <vt:lpstr>… come si evade l’IVA …</vt:lpstr>
      <vt:lpstr>… come si evade l’IVA …</vt:lpstr>
      <vt:lpstr>… come si evade l’IVA …</vt:lpstr>
      <vt:lpstr>Diapositiva 23</vt:lpstr>
      <vt:lpstr>… come si evade l’IVA …</vt:lpstr>
      <vt:lpstr>… come si evade l’IVA …</vt:lpstr>
      <vt:lpstr>… come si evade l’IVA …</vt:lpstr>
      <vt:lpstr>… come si evade l’IVA</vt:lpstr>
      <vt:lpstr>-   Una strategia di riforma   -   Come funziona l’IVA  -   I meccanismi dell’evasione  -   Le misure di contrasto  -   Il recupero di gettito  -   Una proposta di riforma fiscale</vt:lpstr>
      <vt:lpstr>le misure di contrasto …</vt:lpstr>
      <vt:lpstr>… le misure di contrasto …</vt:lpstr>
      <vt:lpstr>… le misure di contrasto …</vt:lpstr>
      <vt:lpstr>… le misure di contrasto …</vt:lpstr>
      <vt:lpstr>… le misure di contrasto …</vt:lpstr>
      <vt:lpstr>… le misure di contrasto …</vt:lpstr>
      <vt:lpstr>… le misure di contrasto …</vt:lpstr>
      <vt:lpstr>… le misure di contrasto …</vt:lpstr>
      <vt:lpstr>… le misure di contrasto …</vt:lpstr>
      <vt:lpstr>… le misure di contrasto …</vt:lpstr>
      <vt:lpstr>… le misure di contrasto …</vt:lpstr>
      <vt:lpstr>… le misure di contrasto</vt:lpstr>
      <vt:lpstr>-   Una strategia di riforma   -   Come funziona l’IVA  -   I meccanismi dell’evasione  -   Le misure di contrasto  -   Il recupero di gettito  -   Una proposta di riforma fiscale</vt:lpstr>
      <vt:lpstr>il recupero di gettito</vt:lpstr>
      <vt:lpstr>-   Una strategia di riforma   -   Come funziona l’IVA  -   I meccanismi dell’evasione  -   Le misure di contrasto  -   Il recupero di gettito  -   Una proposta di riforma fiscale</vt:lpstr>
      <vt:lpstr>Diapositiva 44</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cp:lastModifiedBy/>
  <cp:revision>10</cp:revision>
  <dcterms:created xsi:type="dcterms:W3CDTF">2014-04-02T21:24:47Z</dcterms:created>
  <dcterms:modified xsi:type="dcterms:W3CDTF">2014-06-10T13:05:33Z</dcterms:modified>
</cp:coreProperties>
</file>